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0"/>
  </p:notesMasterIdLst>
  <p:handoutMasterIdLst>
    <p:handoutMasterId r:id="rId31"/>
  </p:handoutMasterIdLst>
  <p:sldIdLst>
    <p:sldId id="485" r:id="rId3"/>
    <p:sldId id="490" r:id="rId4"/>
    <p:sldId id="489" r:id="rId5"/>
    <p:sldId id="486" r:id="rId6"/>
    <p:sldId id="464" r:id="rId7"/>
    <p:sldId id="492" r:id="rId8"/>
    <p:sldId id="493" r:id="rId9"/>
    <p:sldId id="497" r:id="rId10"/>
    <p:sldId id="507" r:id="rId11"/>
    <p:sldId id="500" r:id="rId12"/>
    <p:sldId id="515" r:id="rId13"/>
    <p:sldId id="495" r:id="rId14"/>
    <p:sldId id="474" r:id="rId15"/>
    <p:sldId id="447" r:id="rId16"/>
    <p:sldId id="451" r:id="rId17"/>
    <p:sldId id="452" r:id="rId18"/>
    <p:sldId id="502" r:id="rId19"/>
    <p:sldId id="503" r:id="rId20"/>
    <p:sldId id="504" r:id="rId21"/>
    <p:sldId id="506" r:id="rId22"/>
    <p:sldId id="512" r:id="rId23"/>
    <p:sldId id="513" r:id="rId24"/>
    <p:sldId id="518" r:id="rId25"/>
    <p:sldId id="482" r:id="rId26"/>
    <p:sldId id="519" r:id="rId27"/>
    <p:sldId id="471" r:id="rId28"/>
    <p:sldId id="427" r:id="rId29"/>
  </p:sldIdLst>
  <p:sldSz cx="10287000" cy="6858000" type="35mm"/>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chemeClr val="tx1"/>
    </p:penClr>
  </p:showPr>
  <p:clrMru>
    <a:srgbClr val="FF0000"/>
    <a:srgbClr val="000000"/>
    <a:srgbClr val="A53965"/>
    <a:srgbClr val="A55C78"/>
    <a:srgbClr val="A55580"/>
    <a:srgbClr val="7A0CFF"/>
    <a:srgbClr val="910000"/>
    <a:srgbClr val="5B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858" y="-9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nchor="ctr">
            <a:spAutoFit/>
          </a:bodyPr>
          <a:lstStyle/>
          <a:p>
            <a:pPr algn="r">
              <a:defRPr/>
            </a:pPr>
            <a:fld id="{28706592-0647-474A-B666-D6DECC66A30D}" type="slidenum">
              <a:rPr lang="en-US" sz="1400">
                <a:latin typeface="Book Antiqua" pitchFamily="18" charset="0"/>
              </a:rPr>
              <a:pPr algn="r">
                <a:defRPr/>
              </a:pPr>
              <a:t>‹#›</a:t>
            </a:fld>
            <a:endParaRPr lang="en-US" sz="1400">
              <a:latin typeface="Book Antiqua"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1" name="Rectangle 3"/>
          <p:cNvSpPr>
            <a:spLocks noGrp="1" noRot="1" noChangeAspect="1" noChangeArrowheads="1" noTextEdit="1"/>
          </p:cNvSpPr>
          <p:nvPr>
            <p:ph type="sldImg" idx="2"/>
          </p:nvPr>
        </p:nvSpPr>
        <p:spPr bwMode="auto">
          <a:xfrm>
            <a:off x="858838" y="687388"/>
            <a:ext cx="5140325" cy="3425825"/>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400800" y="8750300"/>
            <a:ext cx="387350" cy="301625"/>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nchor="ctr">
            <a:spAutoFit/>
          </a:bodyPr>
          <a:lstStyle/>
          <a:p>
            <a:pPr algn="r">
              <a:defRPr/>
            </a:pPr>
            <a:fld id="{D153AE81-E698-4F53-8374-3B8C30886E3F}" type="slidenum">
              <a:rPr lang="en-US" sz="1400">
                <a:latin typeface="Book Antiqua" pitchFamily="18" charset="0"/>
              </a:rPr>
              <a:pPr algn="r">
                <a:defRPr/>
              </a:pPr>
              <a:t>‹#›</a:t>
            </a:fld>
            <a:endParaRPr lang="en-US" sz="1400">
              <a:latin typeface="Book Antiqua"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Book Antiqua"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Book Antiqua"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Book Antiqua"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Book Antiqua"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endParaRPr lang="en-US" smtClean="0">
              <a:latin typeface="Book Antiqua"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857250" y="687388"/>
            <a:ext cx="5143500" cy="3429000"/>
          </a:xfrm>
          <a:solidFill>
            <a:srgbClr val="FFFFFF"/>
          </a:solidFill>
          <a:ln/>
        </p:spPr>
      </p:sp>
      <p:sp>
        <p:nvSpPr>
          <p:cNvPr id="386051" name="Rectangle 3"/>
          <p:cNvSpPr>
            <a:spLocks noGrp="1" noChangeArrowheads="1"/>
          </p:cNvSpPr>
          <p:nvPr>
            <p:ph type="body" idx="1"/>
          </p:nvPr>
        </p:nvSpPr>
        <p:spPr>
          <a:xfrm>
            <a:off x="381000" y="4340225"/>
            <a:ext cx="6096000" cy="4424363"/>
          </a:xfrm>
          <a:solidFill>
            <a:srgbClr val="FFFFFF"/>
          </a:solidFill>
          <a:ln>
            <a:solidFill>
              <a:srgbClr val="000000"/>
            </a:solidFill>
            <a:miter lim="800000"/>
            <a:headEnd/>
            <a:tailEnd/>
          </a:ln>
        </p:spPr>
        <p:txBody>
          <a:bodyPr/>
          <a:lstStyle/>
          <a:p>
            <a:pPr>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857250" y="687388"/>
            <a:ext cx="5143500" cy="3429000"/>
          </a:xfrm>
          <a:solidFill>
            <a:srgbClr val="FFFFFF"/>
          </a:solidFill>
          <a:ln/>
        </p:spPr>
      </p:sp>
      <p:sp>
        <p:nvSpPr>
          <p:cNvPr id="386051" name="Rectangle 3"/>
          <p:cNvSpPr>
            <a:spLocks noGrp="1" noChangeArrowheads="1"/>
          </p:cNvSpPr>
          <p:nvPr>
            <p:ph type="body" idx="1"/>
          </p:nvPr>
        </p:nvSpPr>
        <p:spPr>
          <a:xfrm>
            <a:off x="381000" y="4340225"/>
            <a:ext cx="6096000" cy="4424363"/>
          </a:xfrm>
          <a:solidFill>
            <a:srgbClr val="FFFFFF"/>
          </a:solidFill>
          <a:ln>
            <a:solidFill>
              <a:srgbClr val="000000"/>
            </a:solidFill>
            <a:miter lim="800000"/>
            <a:headEnd/>
            <a:tailEnd/>
          </a:ln>
        </p:spPr>
        <p:txBody>
          <a:bodyPr/>
          <a:lstStyle/>
          <a:p>
            <a:pPr>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857250" y="687388"/>
            <a:ext cx="5143500" cy="3429000"/>
          </a:xfrm>
          <a:solidFill>
            <a:srgbClr val="FFFFFF"/>
          </a:solidFill>
          <a:ln/>
        </p:spPr>
      </p:sp>
      <p:sp>
        <p:nvSpPr>
          <p:cNvPr id="386051" name="Rectangle 3"/>
          <p:cNvSpPr>
            <a:spLocks noGrp="1" noChangeArrowheads="1"/>
          </p:cNvSpPr>
          <p:nvPr>
            <p:ph type="body" idx="1"/>
          </p:nvPr>
        </p:nvSpPr>
        <p:spPr>
          <a:xfrm>
            <a:off x="381000" y="4340225"/>
            <a:ext cx="6096000" cy="4424363"/>
          </a:xfrm>
          <a:solidFill>
            <a:srgbClr val="FFFFFF"/>
          </a:solidFill>
          <a:ln>
            <a:solidFill>
              <a:srgbClr val="000000"/>
            </a:solidFill>
            <a:miter lim="800000"/>
            <a:headEnd/>
            <a:tailEnd/>
          </a:ln>
        </p:spPr>
        <p:txBody>
          <a:bodyPr/>
          <a:lstStyle/>
          <a:p>
            <a:pPr>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7250" y="687388"/>
            <a:ext cx="5143500" cy="3429000"/>
          </a:xfrm>
          <a:solidFill>
            <a:srgbClr val="FFFFFF"/>
          </a:solidFill>
          <a:ln/>
        </p:spPr>
      </p:sp>
      <p:sp>
        <p:nvSpPr>
          <p:cNvPr id="386051" name="Rectangle 3"/>
          <p:cNvSpPr>
            <a:spLocks noGrp="1" noChangeArrowheads="1"/>
          </p:cNvSpPr>
          <p:nvPr>
            <p:ph type="body" idx="1"/>
          </p:nvPr>
        </p:nvSpPr>
        <p:spPr>
          <a:xfrm>
            <a:off x="381000" y="4340225"/>
            <a:ext cx="6096000" cy="4424363"/>
          </a:xfrm>
          <a:solidFill>
            <a:srgbClr val="FFFFFF"/>
          </a:solidFill>
          <a:ln>
            <a:solidFill>
              <a:srgbClr val="000000"/>
            </a:solidFill>
            <a:miter lim="800000"/>
            <a:headEnd/>
            <a:tailEnd/>
          </a:ln>
        </p:spPr>
        <p:txBody>
          <a:bodyPr/>
          <a:lstStyle/>
          <a:p>
            <a:pPr>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857250" y="687388"/>
            <a:ext cx="5143500" cy="3429000"/>
          </a:xfrm>
          <a:solidFill>
            <a:srgbClr val="FFFFFF"/>
          </a:solidFill>
          <a:ln/>
        </p:spPr>
      </p:sp>
      <p:sp>
        <p:nvSpPr>
          <p:cNvPr id="386051" name="Rectangle 3"/>
          <p:cNvSpPr>
            <a:spLocks noGrp="1" noChangeArrowheads="1"/>
          </p:cNvSpPr>
          <p:nvPr>
            <p:ph type="body" idx="1"/>
          </p:nvPr>
        </p:nvSpPr>
        <p:spPr>
          <a:xfrm>
            <a:off x="381000" y="4340225"/>
            <a:ext cx="6096000" cy="4424363"/>
          </a:xfrm>
          <a:solidFill>
            <a:srgbClr val="FFFFFF"/>
          </a:solidFill>
          <a:ln>
            <a:solidFill>
              <a:srgbClr val="000000"/>
            </a:solidFill>
            <a:miter lim="800000"/>
            <a:headEnd/>
            <a:tailEnd/>
          </a:ln>
        </p:spPr>
        <p:txBody>
          <a:bodyPr/>
          <a:lstStyle/>
          <a:p>
            <a:pPr>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7250" y="687388"/>
            <a:ext cx="5143500" cy="3429000"/>
          </a:xfrm>
          <a:solidFill>
            <a:srgbClr val="FFFFFF"/>
          </a:solidFill>
          <a:ln/>
        </p:spPr>
      </p:sp>
      <p:sp>
        <p:nvSpPr>
          <p:cNvPr id="386051" name="Rectangle 3"/>
          <p:cNvSpPr>
            <a:spLocks noGrp="1" noChangeArrowheads="1"/>
          </p:cNvSpPr>
          <p:nvPr>
            <p:ph type="body" idx="1"/>
          </p:nvPr>
        </p:nvSpPr>
        <p:spPr>
          <a:xfrm>
            <a:off x="381000" y="4340225"/>
            <a:ext cx="6096000" cy="4424363"/>
          </a:xfrm>
          <a:solidFill>
            <a:srgbClr val="FFFFFF"/>
          </a:solidFill>
          <a:ln>
            <a:solidFill>
              <a:srgbClr val="000000"/>
            </a:solidFill>
            <a:miter lim="800000"/>
            <a:headEnd/>
            <a:tailEnd/>
          </a:ln>
        </p:spPr>
        <p:txBody>
          <a:bodyPr/>
          <a:lstStyle/>
          <a:p>
            <a:pPr>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857250" y="687388"/>
            <a:ext cx="5143500" cy="3429000"/>
          </a:xfrm>
          <a:solidFill>
            <a:srgbClr val="FFFFFF"/>
          </a:solidFill>
          <a:ln/>
        </p:spPr>
      </p:sp>
      <p:sp>
        <p:nvSpPr>
          <p:cNvPr id="386051" name="Rectangle 3"/>
          <p:cNvSpPr>
            <a:spLocks noGrp="1" noChangeArrowheads="1"/>
          </p:cNvSpPr>
          <p:nvPr>
            <p:ph type="body" idx="1"/>
          </p:nvPr>
        </p:nvSpPr>
        <p:spPr>
          <a:xfrm>
            <a:off x="381000" y="4340225"/>
            <a:ext cx="6096000" cy="4424363"/>
          </a:xfrm>
          <a:solidFill>
            <a:srgbClr val="FFFFFF"/>
          </a:solidFill>
          <a:ln>
            <a:solidFill>
              <a:srgbClr val="000000"/>
            </a:solidFill>
            <a:miter lim="800000"/>
            <a:headEnd/>
            <a:tailEnd/>
          </a:ln>
        </p:spPr>
        <p:txBody>
          <a:bodyPr/>
          <a:lstStyle/>
          <a:p>
            <a:pPr>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857250" y="687388"/>
            <a:ext cx="5143500" cy="3429000"/>
          </a:xfrm>
          <a:ln/>
        </p:spPr>
      </p:sp>
      <p:sp>
        <p:nvSpPr>
          <p:cNvPr id="36867" name="Rectangle 3"/>
          <p:cNvSpPr>
            <a:spLocks noGrp="1" noChangeArrowheads="1"/>
          </p:cNvSpPr>
          <p:nvPr>
            <p:ph type="body" idx="1"/>
          </p:nvPr>
        </p:nvSpPr>
        <p:spPr>
          <a:xfrm>
            <a:off x="381000" y="4340225"/>
            <a:ext cx="6096000" cy="4424363"/>
          </a:xfrm>
          <a:noFill/>
        </p:spPr>
        <p:txBody>
          <a:bodyPr/>
          <a:lstStyle/>
          <a:p>
            <a:r>
              <a:rPr lang="en-US" sz="1600" b="1" smtClean="0">
                <a:latin typeface="Book Antiqua" pitchFamily="18" charset="0"/>
                <a:ea typeface="ＭＳ Ｐゴシック" pitchFamily="34" charset="-128"/>
              </a:rPr>
              <a:t>From the video provided to us by WPRI-TV and our preliminary computer simulation, the NIST team had a rough idea of how the fire and smoke developed inside the nightclub.  To add credence to the simulation and to collect quantitative information on the environmental conditions inside the building during the time that people were evacuating, the stage area was reconstructed full-scale within the Large Fire Laboratory at NIST. </a:t>
            </a:r>
            <a:r>
              <a:rPr lang="en-US" sz="1600" i="1" smtClean="0">
                <a:latin typeface="Book Antiqua" pitchFamily="18" charset="0"/>
                <a:ea typeface="ＭＳ Ｐゴシック" pitchFamily="34" charset="-128"/>
              </a:rPr>
              <a:t> </a:t>
            </a:r>
            <a:r>
              <a:rPr lang="en-US" sz="1600" b="1" smtClean="0">
                <a:latin typeface="Book Antiqua" pitchFamily="18" charset="0"/>
                <a:ea typeface="ＭＳ Ｐゴシック" pitchFamily="34" charset="-128"/>
              </a:rPr>
              <a:t>The dimensions of the stage area were approximated in the mock-up and the same non-fire retarded foam used in the smaller scale test was placed on the wall.  The total volume of the reconstructed room was about 1/4 that of the total nightclub; a single door was located at the far wall opposite the stage.  These differences in geometry are thought not to impact the general nature of the environment during the first minute or so of the fire.  In addition to video taping the test, measurements were made of the temperature, carbon monoxide, carbon dioxide, oxygen, hydrogen cyanide, and the heat generated.</a:t>
            </a:r>
          </a:p>
          <a:p>
            <a:endParaRPr lang="en-US" smtClean="0">
              <a:latin typeface="Book Antiqua"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71463"/>
            <a:ext cx="1943100" cy="5595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25538" y="271463"/>
            <a:ext cx="5680075" cy="5595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25538" y="1685925"/>
            <a:ext cx="3805237" cy="418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685925"/>
            <a:ext cx="3805238" cy="418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71463"/>
            <a:ext cx="1943100" cy="5595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25538" y="271463"/>
            <a:ext cx="5680075" cy="5595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7772400" cy="1219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57300" y="1714500"/>
            <a:ext cx="3810000" cy="4152900"/>
          </a:xfrm>
        </p:spPr>
        <p:txBody>
          <a:bodyPr/>
          <a:lstStyle/>
          <a:p>
            <a:pPr lvl="0"/>
            <a:endParaRPr lang="en-US" noProof="0"/>
          </a:p>
        </p:txBody>
      </p:sp>
      <p:sp>
        <p:nvSpPr>
          <p:cNvPr id="4" name="Text Placeholder 3"/>
          <p:cNvSpPr>
            <a:spLocks noGrp="1"/>
          </p:cNvSpPr>
          <p:nvPr>
            <p:ph type="body" sz="half" idx="2"/>
          </p:nvPr>
        </p:nvSpPr>
        <p:spPr>
          <a:xfrm>
            <a:off x="52197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1"/>
            <a:ext cx="9258300" cy="4525963"/>
          </a:xfrm>
        </p:spPr>
        <p:txBody>
          <a:bodyPr/>
          <a:lstStyle/>
          <a:p>
            <a:pPr lvl="0"/>
            <a:endParaRPr lang="en-US" noProof="0"/>
          </a:p>
        </p:txBody>
      </p:sp>
      <p:sp>
        <p:nvSpPr>
          <p:cNvPr id="4" name="Date Placeholder 3"/>
          <p:cNvSpPr>
            <a:spLocks noGrp="1"/>
          </p:cNvSpPr>
          <p:nvPr>
            <p:ph type="dt" sz="half" idx="10"/>
          </p:nvPr>
        </p:nvSpPr>
        <p:spPr>
          <a:xfrm>
            <a:off x="514350" y="6245225"/>
            <a:ext cx="2400300" cy="476250"/>
          </a:xfrm>
          <a:prstGeom prst="rect">
            <a:avLst/>
          </a:prstGeom>
        </p:spPr>
        <p:txBody>
          <a:bodyPr/>
          <a:lstStyle>
            <a:lvl1pPr>
              <a:defRPr>
                <a:solidFill>
                  <a:prstClr val="black"/>
                </a:solidFill>
              </a:defRPr>
            </a:lvl1pPr>
          </a:lstStyle>
          <a:p>
            <a:pPr>
              <a:defRPr/>
            </a:pPr>
            <a:endParaRPr lang="en-US"/>
          </a:p>
        </p:txBody>
      </p:sp>
      <p:sp>
        <p:nvSpPr>
          <p:cNvPr id="5" name="Footer Placeholder 4"/>
          <p:cNvSpPr>
            <a:spLocks noGrp="1"/>
          </p:cNvSpPr>
          <p:nvPr>
            <p:ph type="ftr" sz="quarter" idx="11"/>
          </p:nvPr>
        </p:nvSpPr>
        <p:spPr>
          <a:xfrm>
            <a:off x="3514725" y="6245225"/>
            <a:ext cx="3257550" cy="476250"/>
          </a:xfrm>
          <a:prstGeom prst="rect">
            <a:avLst/>
          </a:prstGeom>
        </p:spPr>
        <p:txBody>
          <a:bodyPr/>
          <a:lstStyle>
            <a:lvl1pPr>
              <a:defRPr>
                <a:solidFill>
                  <a:prstClr val="black"/>
                </a:solidFill>
              </a:defRPr>
            </a:lvl1pPr>
          </a:lstStyle>
          <a:p>
            <a:pPr>
              <a:defRPr/>
            </a:pPr>
            <a:endParaRPr lang="en-US"/>
          </a:p>
        </p:txBody>
      </p:sp>
      <p:sp>
        <p:nvSpPr>
          <p:cNvPr id="6" name="Slide Number Placeholder 5"/>
          <p:cNvSpPr>
            <a:spLocks noGrp="1"/>
          </p:cNvSpPr>
          <p:nvPr>
            <p:ph type="sldNum" sz="quarter" idx="12"/>
          </p:nvPr>
        </p:nvSpPr>
        <p:spPr>
          <a:xfrm>
            <a:off x="7372350" y="6245225"/>
            <a:ext cx="2400300" cy="476250"/>
          </a:xfrm>
          <a:prstGeom prst="rect">
            <a:avLst/>
          </a:prstGeom>
        </p:spPr>
        <p:txBody>
          <a:bodyPr/>
          <a:lstStyle>
            <a:lvl1pPr>
              <a:defRPr>
                <a:solidFill>
                  <a:prstClr val="black"/>
                </a:solidFill>
              </a:defRPr>
            </a:lvl1pPr>
          </a:lstStyle>
          <a:p>
            <a:pPr>
              <a:defRPr/>
            </a:pPr>
            <a:fld id="{596533B0-C102-41BE-A20B-0717B84ACAE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600200"/>
            <a:ext cx="92583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 y="3938589"/>
            <a:ext cx="92583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14350" y="6245225"/>
            <a:ext cx="2400300" cy="476250"/>
          </a:xfrm>
          <a:prstGeom prst="rect">
            <a:avLst/>
          </a:prstGeom>
        </p:spPr>
        <p:txBody>
          <a:bodyPr/>
          <a:lstStyle>
            <a:lvl1pPr>
              <a:defRPr smtClean="0">
                <a:solidFill>
                  <a:prstClr val="black"/>
                </a:solidFill>
              </a:defRPr>
            </a:lvl1pPr>
          </a:lstStyle>
          <a:p>
            <a:pPr>
              <a:defRPr/>
            </a:pPr>
            <a:endParaRPr lang="en-US"/>
          </a:p>
        </p:txBody>
      </p:sp>
      <p:sp>
        <p:nvSpPr>
          <p:cNvPr id="6" name="Footer Placeholder 5"/>
          <p:cNvSpPr>
            <a:spLocks noGrp="1"/>
          </p:cNvSpPr>
          <p:nvPr>
            <p:ph type="ftr" sz="quarter" idx="11"/>
          </p:nvPr>
        </p:nvSpPr>
        <p:spPr>
          <a:xfrm>
            <a:off x="3514725" y="6245225"/>
            <a:ext cx="3257550" cy="476250"/>
          </a:xfrm>
          <a:prstGeom prst="rect">
            <a:avLst/>
          </a:prstGeom>
        </p:spPr>
        <p:txBody>
          <a:bodyPr/>
          <a:lstStyle>
            <a:lvl1pPr>
              <a:defRPr smtClean="0">
                <a:solidFill>
                  <a:prstClr val="black"/>
                </a:solidFill>
              </a:defRPr>
            </a:lvl1pPr>
          </a:lstStyle>
          <a:p>
            <a:pPr>
              <a:defRPr/>
            </a:pPr>
            <a:endParaRPr lang="en-US"/>
          </a:p>
        </p:txBody>
      </p:sp>
      <p:sp>
        <p:nvSpPr>
          <p:cNvPr id="7" name="Slide Number Placeholder 6"/>
          <p:cNvSpPr>
            <a:spLocks noGrp="1"/>
          </p:cNvSpPr>
          <p:nvPr>
            <p:ph type="sldNum" sz="quarter" idx="12"/>
          </p:nvPr>
        </p:nvSpPr>
        <p:spPr>
          <a:xfrm>
            <a:off x="7372350" y="6245225"/>
            <a:ext cx="2400300" cy="476250"/>
          </a:xfrm>
          <a:prstGeom prst="rect">
            <a:avLst/>
          </a:prstGeom>
        </p:spPr>
        <p:txBody>
          <a:bodyPr/>
          <a:lstStyle>
            <a:lvl1pPr>
              <a:defRPr smtClean="0">
                <a:solidFill>
                  <a:prstClr val="black"/>
                </a:solidFill>
              </a:defRPr>
            </a:lvl1pPr>
          </a:lstStyle>
          <a:p>
            <a:pPr>
              <a:defRPr/>
            </a:pPr>
            <a:fld id="{BC4DFF65-2967-43B1-8416-8FADB692DA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25538" y="1685925"/>
            <a:ext cx="3805237" cy="418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685925"/>
            <a:ext cx="3805238" cy="418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3"/>
          <p:cNvGrpSpPr>
            <a:grpSpLocks/>
          </p:cNvGrpSpPr>
          <p:nvPr/>
        </p:nvGrpSpPr>
        <p:grpSpPr bwMode="auto">
          <a:xfrm>
            <a:off x="0" y="385763"/>
            <a:ext cx="10275888" cy="6188075"/>
            <a:chOff x="0" y="243"/>
            <a:chExt cx="6473" cy="3898"/>
          </a:xfrm>
        </p:grpSpPr>
        <p:grpSp>
          <p:nvGrpSpPr>
            <p:cNvPr id="2054" name="Group 8"/>
            <p:cNvGrpSpPr>
              <a:grpSpLocks/>
            </p:cNvGrpSpPr>
            <p:nvPr/>
          </p:nvGrpSpPr>
          <p:grpSpPr bwMode="auto">
            <a:xfrm>
              <a:off x="0" y="243"/>
              <a:ext cx="685" cy="288"/>
              <a:chOff x="0" y="243"/>
              <a:chExt cx="685" cy="288"/>
            </a:xfrm>
          </p:grpSpPr>
          <p:sp>
            <p:nvSpPr>
              <p:cNvPr id="1027" name="Freeform 3"/>
              <p:cNvSpPr>
                <a:spLocks/>
              </p:cNvSpPr>
              <p:nvPr/>
            </p:nvSpPr>
            <p:spPr bwMode="auto">
              <a:xfrm>
                <a:off x="0" y="243"/>
                <a:ext cx="227" cy="288"/>
              </a:xfrm>
              <a:custGeom>
                <a:avLst/>
                <a:gdLst>
                  <a:gd name="T0" fmla="*/ 0 w 227"/>
                  <a:gd name="T1" fmla="*/ 0 h 288"/>
                  <a:gd name="T2" fmla="*/ 226 w 227"/>
                  <a:gd name="T3" fmla="*/ 0 h 288"/>
                  <a:gd name="T4" fmla="*/ 186 w 227"/>
                  <a:gd name="T5" fmla="*/ 287 h 288"/>
                  <a:gd name="T6" fmla="*/ 0 w 227"/>
                  <a:gd name="T7" fmla="*/ 287 h 288"/>
                  <a:gd name="T8" fmla="*/ 0 w 227"/>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288">
                    <a:moveTo>
                      <a:pt x="0" y="0"/>
                    </a:moveTo>
                    <a:lnTo>
                      <a:pt x="226" y="0"/>
                    </a:lnTo>
                    <a:lnTo>
                      <a:pt x="186" y="287"/>
                    </a:lnTo>
                    <a:lnTo>
                      <a:pt x="0" y="287"/>
                    </a:lnTo>
                    <a:lnTo>
                      <a:pt x="0"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
            <p:nvSpPr>
              <p:cNvPr id="1028" name="Freeform 4"/>
              <p:cNvSpPr>
                <a:spLocks/>
              </p:cNvSpPr>
              <p:nvPr/>
            </p:nvSpPr>
            <p:spPr bwMode="auto">
              <a:xfrm>
                <a:off x="210" y="243"/>
                <a:ext cx="188" cy="288"/>
              </a:xfrm>
              <a:custGeom>
                <a:avLst/>
                <a:gdLst>
                  <a:gd name="T0" fmla="*/ 39 w 188"/>
                  <a:gd name="T1" fmla="*/ 0 h 288"/>
                  <a:gd name="T2" fmla="*/ 0 w 188"/>
                  <a:gd name="T3" fmla="*/ 287 h 288"/>
                  <a:gd name="T4" fmla="*/ 148 w 188"/>
                  <a:gd name="T5" fmla="*/ 287 h 288"/>
                  <a:gd name="T6" fmla="*/ 187 w 188"/>
                  <a:gd name="T7" fmla="*/ 0 h 288"/>
                  <a:gd name="T8" fmla="*/ 39 w 1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288">
                    <a:moveTo>
                      <a:pt x="39" y="0"/>
                    </a:moveTo>
                    <a:lnTo>
                      <a:pt x="0" y="287"/>
                    </a:lnTo>
                    <a:lnTo>
                      <a:pt x="148" y="287"/>
                    </a:lnTo>
                    <a:lnTo>
                      <a:pt x="187" y="0"/>
                    </a:lnTo>
                    <a:lnTo>
                      <a:pt x="39"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
            <p:nvSpPr>
              <p:cNvPr id="2" name="Freeform 5"/>
              <p:cNvSpPr>
                <a:spLocks/>
              </p:cNvSpPr>
              <p:nvPr/>
            </p:nvSpPr>
            <p:spPr bwMode="auto">
              <a:xfrm>
                <a:off x="379" y="243"/>
                <a:ext cx="156" cy="288"/>
              </a:xfrm>
              <a:custGeom>
                <a:avLst/>
                <a:gdLst>
                  <a:gd name="T0" fmla="*/ 39 w 156"/>
                  <a:gd name="T1" fmla="*/ 0 h 288"/>
                  <a:gd name="T2" fmla="*/ 0 w 156"/>
                  <a:gd name="T3" fmla="*/ 287 h 288"/>
                  <a:gd name="T4" fmla="*/ 116 w 156"/>
                  <a:gd name="T5" fmla="*/ 287 h 288"/>
                  <a:gd name="T6" fmla="*/ 155 w 156"/>
                  <a:gd name="T7" fmla="*/ 0 h 288"/>
                  <a:gd name="T8" fmla="*/ 39 w 15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288">
                    <a:moveTo>
                      <a:pt x="39" y="0"/>
                    </a:moveTo>
                    <a:lnTo>
                      <a:pt x="0" y="287"/>
                    </a:lnTo>
                    <a:lnTo>
                      <a:pt x="116" y="287"/>
                    </a:lnTo>
                    <a:lnTo>
                      <a:pt x="155" y="0"/>
                    </a:lnTo>
                    <a:lnTo>
                      <a:pt x="39"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
            <p:nvSpPr>
              <p:cNvPr id="3" name="Freeform 6"/>
              <p:cNvSpPr>
                <a:spLocks/>
              </p:cNvSpPr>
              <p:nvPr/>
            </p:nvSpPr>
            <p:spPr bwMode="auto">
              <a:xfrm>
                <a:off x="514" y="243"/>
                <a:ext cx="116" cy="288"/>
              </a:xfrm>
              <a:custGeom>
                <a:avLst/>
                <a:gdLst>
                  <a:gd name="T0" fmla="*/ 38 w 116"/>
                  <a:gd name="T1" fmla="*/ 0 h 288"/>
                  <a:gd name="T2" fmla="*/ 0 w 116"/>
                  <a:gd name="T3" fmla="*/ 287 h 288"/>
                  <a:gd name="T4" fmla="*/ 77 w 116"/>
                  <a:gd name="T5" fmla="*/ 287 h 288"/>
                  <a:gd name="T6" fmla="*/ 115 w 116"/>
                  <a:gd name="T7" fmla="*/ 0 h 288"/>
                  <a:gd name="T8" fmla="*/ 38 w 11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288">
                    <a:moveTo>
                      <a:pt x="38" y="0"/>
                    </a:moveTo>
                    <a:lnTo>
                      <a:pt x="0" y="287"/>
                    </a:lnTo>
                    <a:lnTo>
                      <a:pt x="77" y="287"/>
                    </a:lnTo>
                    <a:lnTo>
                      <a:pt x="115" y="0"/>
                    </a:lnTo>
                    <a:lnTo>
                      <a:pt x="38"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
            <p:nvSpPr>
              <p:cNvPr id="4" name="Freeform 7"/>
              <p:cNvSpPr>
                <a:spLocks/>
              </p:cNvSpPr>
              <p:nvPr/>
            </p:nvSpPr>
            <p:spPr bwMode="auto">
              <a:xfrm>
                <a:off x="606" y="243"/>
                <a:ext cx="79" cy="288"/>
              </a:xfrm>
              <a:custGeom>
                <a:avLst/>
                <a:gdLst>
                  <a:gd name="T0" fmla="*/ 37 w 79"/>
                  <a:gd name="T1" fmla="*/ 0 h 288"/>
                  <a:gd name="T2" fmla="*/ 0 w 79"/>
                  <a:gd name="T3" fmla="*/ 287 h 288"/>
                  <a:gd name="T4" fmla="*/ 39 w 79"/>
                  <a:gd name="T5" fmla="*/ 287 h 288"/>
                  <a:gd name="T6" fmla="*/ 78 w 79"/>
                  <a:gd name="T7" fmla="*/ 0 h 288"/>
                  <a:gd name="T8" fmla="*/ 37 w 79"/>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288">
                    <a:moveTo>
                      <a:pt x="37" y="0"/>
                    </a:moveTo>
                    <a:lnTo>
                      <a:pt x="0" y="287"/>
                    </a:lnTo>
                    <a:lnTo>
                      <a:pt x="39" y="287"/>
                    </a:lnTo>
                    <a:lnTo>
                      <a:pt x="78" y="0"/>
                    </a:lnTo>
                    <a:lnTo>
                      <a:pt x="37"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grpSp>
        <p:grpSp>
          <p:nvGrpSpPr>
            <p:cNvPr id="2055" name="Group 12"/>
            <p:cNvGrpSpPr>
              <a:grpSpLocks/>
            </p:cNvGrpSpPr>
            <p:nvPr/>
          </p:nvGrpSpPr>
          <p:grpSpPr bwMode="auto">
            <a:xfrm>
              <a:off x="594" y="3942"/>
              <a:ext cx="5879" cy="199"/>
              <a:chOff x="594" y="3942"/>
              <a:chExt cx="5879" cy="199"/>
            </a:xfrm>
          </p:grpSpPr>
          <p:sp>
            <p:nvSpPr>
              <p:cNvPr id="1033" name="Freeform 9"/>
              <p:cNvSpPr>
                <a:spLocks/>
              </p:cNvSpPr>
              <p:nvPr/>
            </p:nvSpPr>
            <p:spPr bwMode="auto">
              <a:xfrm>
                <a:off x="594" y="4092"/>
                <a:ext cx="5879" cy="49"/>
              </a:xfrm>
              <a:custGeom>
                <a:avLst/>
                <a:gdLst>
                  <a:gd name="T0" fmla="*/ 0 w 5879"/>
                  <a:gd name="T1" fmla="*/ 48 h 49"/>
                  <a:gd name="T2" fmla="*/ 5878 w 5879"/>
                  <a:gd name="T3" fmla="*/ 48 h 49"/>
                  <a:gd name="T4" fmla="*/ 5878 w 5879"/>
                  <a:gd name="T5" fmla="*/ 0 h 49"/>
                  <a:gd name="T6" fmla="*/ 13 w 5879"/>
                  <a:gd name="T7" fmla="*/ 0 h 49"/>
                  <a:gd name="T8" fmla="*/ 0 w 5879"/>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79" h="49">
                    <a:moveTo>
                      <a:pt x="0" y="48"/>
                    </a:moveTo>
                    <a:lnTo>
                      <a:pt x="5878" y="48"/>
                    </a:lnTo>
                    <a:lnTo>
                      <a:pt x="5878" y="0"/>
                    </a:lnTo>
                    <a:lnTo>
                      <a:pt x="13" y="0"/>
                    </a:lnTo>
                    <a:lnTo>
                      <a:pt x="0" y="48"/>
                    </a:lnTo>
                  </a:path>
                </a:pathLst>
              </a:custGeom>
              <a:solidFill>
                <a:schemeClr val="accent2"/>
              </a:solidFill>
              <a:ln w="12700" cap="rnd" cmpd="sng">
                <a:noFill/>
                <a:prstDash val="solid"/>
                <a:round/>
                <a:headEnd type="none" w="med" len="med"/>
                <a:tailEnd type="none" w="med" len="med"/>
              </a:ln>
              <a:effectLst/>
            </p:spPr>
            <p:txBody>
              <a:bodyPr/>
              <a:lstStyle/>
              <a:p>
                <a:pPr>
                  <a:defRPr/>
                </a:pPr>
                <a:endParaRPr lang="en-US"/>
              </a:p>
            </p:txBody>
          </p:sp>
          <p:sp>
            <p:nvSpPr>
              <p:cNvPr id="1034" name="Freeform 10"/>
              <p:cNvSpPr>
                <a:spLocks/>
              </p:cNvSpPr>
              <p:nvPr/>
            </p:nvSpPr>
            <p:spPr bwMode="auto">
              <a:xfrm>
                <a:off x="613" y="4017"/>
                <a:ext cx="5860" cy="49"/>
              </a:xfrm>
              <a:custGeom>
                <a:avLst/>
                <a:gdLst>
                  <a:gd name="T0" fmla="*/ 0 w 5860"/>
                  <a:gd name="T1" fmla="*/ 48 h 49"/>
                  <a:gd name="T2" fmla="*/ 5859 w 5860"/>
                  <a:gd name="T3" fmla="*/ 48 h 49"/>
                  <a:gd name="T4" fmla="*/ 5859 w 5860"/>
                  <a:gd name="T5" fmla="*/ 0 h 49"/>
                  <a:gd name="T6" fmla="*/ 13 w 5860"/>
                  <a:gd name="T7" fmla="*/ 0 h 49"/>
                  <a:gd name="T8" fmla="*/ 0 w 5860"/>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60" h="49">
                    <a:moveTo>
                      <a:pt x="0" y="48"/>
                    </a:moveTo>
                    <a:lnTo>
                      <a:pt x="5859" y="48"/>
                    </a:lnTo>
                    <a:lnTo>
                      <a:pt x="5859" y="0"/>
                    </a:lnTo>
                    <a:lnTo>
                      <a:pt x="13" y="0"/>
                    </a:lnTo>
                    <a:lnTo>
                      <a:pt x="0" y="48"/>
                    </a:lnTo>
                  </a:path>
                </a:pathLst>
              </a:custGeom>
              <a:solidFill>
                <a:schemeClr val="accent2"/>
              </a:solidFill>
              <a:ln w="12700" cap="rnd" cmpd="sng">
                <a:noFill/>
                <a:prstDash val="solid"/>
                <a:round/>
                <a:headEnd type="none" w="med" len="med"/>
                <a:tailEnd type="none" w="med" len="med"/>
              </a:ln>
              <a:effectLst/>
            </p:spPr>
            <p:txBody>
              <a:bodyPr/>
              <a:lstStyle/>
              <a:p>
                <a:pPr>
                  <a:defRPr/>
                </a:pPr>
                <a:endParaRPr lang="en-US"/>
              </a:p>
            </p:txBody>
          </p:sp>
          <p:sp>
            <p:nvSpPr>
              <p:cNvPr id="1035" name="Freeform 11"/>
              <p:cNvSpPr>
                <a:spLocks/>
              </p:cNvSpPr>
              <p:nvPr/>
            </p:nvSpPr>
            <p:spPr bwMode="auto">
              <a:xfrm>
                <a:off x="632" y="3942"/>
                <a:ext cx="5841" cy="51"/>
              </a:xfrm>
              <a:custGeom>
                <a:avLst/>
                <a:gdLst>
                  <a:gd name="T0" fmla="*/ 0 w 5841"/>
                  <a:gd name="T1" fmla="*/ 50 h 51"/>
                  <a:gd name="T2" fmla="*/ 5840 w 5841"/>
                  <a:gd name="T3" fmla="*/ 48 h 51"/>
                  <a:gd name="T4" fmla="*/ 5840 w 5841"/>
                  <a:gd name="T5" fmla="*/ 0 h 51"/>
                  <a:gd name="T6" fmla="*/ 13 w 5841"/>
                  <a:gd name="T7" fmla="*/ 0 h 51"/>
                  <a:gd name="T8" fmla="*/ 0 w 5841"/>
                  <a:gd name="T9" fmla="*/ 5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1" h="51">
                    <a:moveTo>
                      <a:pt x="0" y="50"/>
                    </a:moveTo>
                    <a:lnTo>
                      <a:pt x="5840" y="48"/>
                    </a:lnTo>
                    <a:lnTo>
                      <a:pt x="5840" y="0"/>
                    </a:lnTo>
                    <a:lnTo>
                      <a:pt x="13" y="0"/>
                    </a:lnTo>
                    <a:lnTo>
                      <a:pt x="0" y="50"/>
                    </a:lnTo>
                  </a:path>
                </a:pathLst>
              </a:custGeom>
              <a:solidFill>
                <a:schemeClr val="accent2"/>
              </a:solidFill>
              <a:ln w="12700" cap="rnd" cmpd="sng">
                <a:noFill/>
                <a:prstDash val="solid"/>
                <a:round/>
                <a:headEnd type="none" w="med" len="med"/>
                <a:tailEnd type="none" w="med" len="med"/>
              </a:ln>
              <a:effectLst/>
            </p:spPr>
            <p:txBody>
              <a:bodyPr/>
              <a:lstStyle/>
              <a:p>
                <a:pPr>
                  <a:defRPr/>
                </a:pPr>
                <a:endParaRPr lang="en-US"/>
              </a:p>
            </p:txBody>
          </p:sp>
        </p:grpSp>
      </p:grpSp>
      <p:sp>
        <p:nvSpPr>
          <p:cNvPr id="2051" name="Rectangle 14"/>
          <p:cNvSpPr>
            <a:spLocks noGrp="1" noChangeArrowheads="1"/>
          </p:cNvSpPr>
          <p:nvPr>
            <p:ph type="title"/>
          </p:nvPr>
        </p:nvSpPr>
        <p:spPr bwMode="auto">
          <a:xfrm>
            <a:off x="1125538" y="271463"/>
            <a:ext cx="7775575" cy="1176337"/>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2052" name="Rectangle 15"/>
          <p:cNvSpPr>
            <a:spLocks noGrp="1" noChangeArrowheads="1"/>
          </p:cNvSpPr>
          <p:nvPr>
            <p:ph type="body" idx="1"/>
          </p:nvPr>
        </p:nvSpPr>
        <p:spPr bwMode="auto">
          <a:xfrm>
            <a:off x="1125538" y="1685925"/>
            <a:ext cx="7762875" cy="4181475"/>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4" descr="IFSA-trans-back.gif"/>
          <p:cNvPicPr>
            <a:picLocks noChangeAspect="1"/>
          </p:cNvPicPr>
          <p:nvPr userDrawn="1"/>
        </p:nvPicPr>
        <p:blipFill>
          <a:blip r:embed="rId13"/>
          <a:srcRect/>
          <a:stretch>
            <a:fillRect/>
          </a:stretch>
        </p:blipFill>
        <p:spPr bwMode="auto">
          <a:xfrm>
            <a:off x="8877300" y="5092700"/>
            <a:ext cx="1295400" cy="1155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2"/>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2"/>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3"/>
          <p:cNvGrpSpPr>
            <a:grpSpLocks/>
          </p:cNvGrpSpPr>
          <p:nvPr/>
        </p:nvGrpSpPr>
        <p:grpSpPr bwMode="auto">
          <a:xfrm>
            <a:off x="0" y="385763"/>
            <a:ext cx="10275888" cy="6188075"/>
            <a:chOff x="0" y="243"/>
            <a:chExt cx="6473" cy="3898"/>
          </a:xfrm>
        </p:grpSpPr>
        <p:grpSp>
          <p:nvGrpSpPr>
            <p:cNvPr id="3078" name="Group 8"/>
            <p:cNvGrpSpPr>
              <a:grpSpLocks/>
            </p:cNvGrpSpPr>
            <p:nvPr/>
          </p:nvGrpSpPr>
          <p:grpSpPr bwMode="auto">
            <a:xfrm>
              <a:off x="0" y="243"/>
              <a:ext cx="685" cy="288"/>
              <a:chOff x="0" y="243"/>
              <a:chExt cx="685" cy="288"/>
            </a:xfrm>
          </p:grpSpPr>
          <p:sp>
            <p:nvSpPr>
              <p:cNvPr id="1027" name="Freeform 3"/>
              <p:cNvSpPr>
                <a:spLocks/>
              </p:cNvSpPr>
              <p:nvPr/>
            </p:nvSpPr>
            <p:spPr bwMode="auto">
              <a:xfrm>
                <a:off x="0" y="243"/>
                <a:ext cx="227" cy="288"/>
              </a:xfrm>
              <a:custGeom>
                <a:avLst/>
                <a:gdLst>
                  <a:gd name="T0" fmla="*/ 0 w 227"/>
                  <a:gd name="T1" fmla="*/ 0 h 288"/>
                  <a:gd name="T2" fmla="*/ 226 w 227"/>
                  <a:gd name="T3" fmla="*/ 0 h 288"/>
                  <a:gd name="T4" fmla="*/ 186 w 227"/>
                  <a:gd name="T5" fmla="*/ 287 h 288"/>
                  <a:gd name="T6" fmla="*/ 0 w 227"/>
                  <a:gd name="T7" fmla="*/ 287 h 288"/>
                  <a:gd name="T8" fmla="*/ 0 w 227"/>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288">
                    <a:moveTo>
                      <a:pt x="0" y="0"/>
                    </a:moveTo>
                    <a:lnTo>
                      <a:pt x="226" y="0"/>
                    </a:lnTo>
                    <a:lnTo>
                      <a:pt x="186" y="287"/>
                    </a:lnTo>
                    <a:lnTo>
                      <a:pt x="0" y="287"/>
                    </a:lnTo>
                    <a:lnTo>
                      <a:pt x="0"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solidFill>
                    <a:prstClr val="black"/>
                  </a:solidFill>
                </a:endParaRPr>
              </a:p>
            </p:txBody>
          </p:sp>
          <p:sp>
            <p:nvSpPr>
              <p:cNvPr id="1028" name="Freeform 4"/>
              <p:cNvSpPr>
                <a:spLocks/>
              </p:cNvSpPr>
              <p:nvPr/>
            </p:nvSpPr>
            <p:spPr bwMode="auto">
              <a:xfrm>
                <a:off x="210" y="243"/>
                <a:ext cx="188" cy="288"/>
              </a:xfrm>
              <a:custGeom>
                <a:avLst/>
                <a:gdLst>
                  <a:gd name="T0" fmla="*/ 39 w 188"/>
                  <a:gd name="T1" fmla="*/ 0 h 288"/>
                  <a:gd name="T2" fmla="*/ 0 w 188"/>
                  <a:gd name="T3" fmla="*/ 287 h 288"/>
                  <a:gd name="T4" fmla="*/ 148 w 188"/>
                  <a:gd name="T5" fmla="*/ 287 h 288"/>
                  <a:gd name="T6" fmla="*/ 187 w 188"/>
                  <a:gd name="T7" fmla="*/ 0 h 288"/>
                  <a:gd name="T8" fmla="*/ 39 w 1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288">
                    <a:moveTo>
                      <a:pt x="39" y="0"/>
                    </a:moveTo>
                    <a:lnTo>
                      <a:pt x="0" y="287"/>
                    </a:lnTo>
                    <a:lnTo>
                      <a:pt x="148" y="287"/>
                    </a:lnTo>
                    <a:lnTo>
                      <a:pt x="187" y="0"/>
                    </a:lnTo>
                    <a:lnTo>
                      <a:pt x="39"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solidFill>
                    <a:prstClr val="black"/>
                  </a:solidFill>
                </a:endParaRPr>
              </a:p>
            </p:txBody>
          </p:sp>
          <p:sp>
            <p:nvSpPr>
              <p:cNvPr id="2" name="Freeform 5"/>
              <p:cNvSpPr>
                <a:spLocks/>
              </p:cNvSpPr>
              <p:nvPr/>
            </p:nvSpPr>
            <p:spPr bwMode="auto">
              <a:xfrm>
                <a:off x="379" y="243"/>
                <a:ext cx="156" cy="288"/>
              </a:xfrm>
              <a:custGeom>
                <a:avLst/>
                <a:gdLst>
                  <a:gd name="T0" fmla="*/ 39 w 156"/>
                  <a:gd name="T1" fmla="*/ 0 h 288"/>
                  <a:gd name="T2" fmla="*/ 0 w 156"/>
                  <a:gd name="T3" fmla="*/ 287 h 288"/>
                  <a:gd name="T4" fmla="*/ 116 w 156"/>
                  <a:gd name="T5" fmla="*/ 287 h 288"/>
                  <a:gd name="T6" fmla="*/ 155 w 156"/>
                  <a:gd name="T7" fmla="*/ 0 h 288"/>
                  <a:gd name="T8" fmla="*/ 39 w 15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288">
                    <a:moveTo>
                      <a:pt x="39" y="0"/>
                    </a:moveTo>
                    <a:lnTo>
                      <a:pt x="0" y="287"/>
                    </a:lnTo>
                    <a:lnTo>
                      <a:pt x="116" y="287"/>
                    </a:lnTo>
                    <a:lnTo>
                      <a:pt x="155" y="0"/>
                    </a:lnTo>
                    <a:lnTo>
                      <a:pt x="39"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solidFill>
                    <a:prstClr val="black"/>
                  </a:solidFill>
                </a:endParaRPr>
              </a:p>
            </p:txBody>
          </p:sp>
          <p:sp>
            <p:nvSpPr>
              <p:cNvPr id="3" name="Freeform 6"/>
              <p:cNvSpPr>
                <a:spLocks/>
              </p:cNvSpPr>
              <p:nvPr/>
            </p:nvSpPr>
            <p:spPr bwMode="auto">
              <a:xfrm>
                <a:off x="514" y="243"/>
                <a:ext cx="116" cy="288"/>
              </a:xfrm>
              <a:custGeom>
                <a:avLst/>
                <a:gdLst>
                  <a:gd name="T0" fmla="*/ 38 w 116"/>
                  <a:gd name="T1" fmla="*/ 0 h 288"/>
                  <a:gd name="T2" fmla="*/ 0 w 116"/>
                  <a:gd name="T3" fmla="*/ 287 h 288"/>
                  <a:gd name="T4" fmla="*/ 77 w 116"/>
                  <a:gd name="T5" fmla="*/ 287 h 288"/>
                  <a:gd name="T6" fmla="*/ 115 w 116"/>
                  <a:gd name="T7" fmla="*/ 0 h 288"/>
                  <a:gd name="T8" fmla="*/ 38 w 11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288">
                    <a:moveTo>
                      <a:pt x="38" y="0"/>
                    </a:moveTo>
                    <a:lnTo>
                      <a:pt x="0" y="287"/>
                    </a:lnTo>
                    <a:lnTo>
                      <a:pt x="77" y="287"/>
                    </a:lnTo>
                    <a:lnTo>
                      <a:pt x="115" y="0"/>
                    </a:lnTo>
                    <a:lnTo>
                      <a:pt x="38"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solidFill>
                    <a:prstClr val="black"/>
                  </a:solidFill>
                </a:endParaRPr>
              </a:p>
            </p:txBody>
          </p:sp>
          <p:sp>
            <p:nvSpPr>
              <p:cNvPr id="4" name="Freeform 7"/>
              <p:cNvSpPr>
                <a:spLocks/>
              </p:cNvSpPr>
              <p:nvPr/>
            </p:nvSpPr>
            <p:spPr bwMode="auto">
              <a:xfrm>
                <a:off x="606" y="243"/>
                <a:ext cx="79" cy="288"/>
              </a:xfrm>
              <a:custGeom>
                <a:avLst/>
                <a:gdLst>
                  <a:gd name="T0" fmla="*/ 37 w 79"/>
                  <a:gd name="T1" fmla="*/ 0 h 288"/>
                  <a:gd name="T2" fmla="*/ 0 w 79"/>
                  <a:gd name="T3" fmla="*/ 287 h 288"/>
                  <a:gd name="T4" fmla="*/ 39 w 79"/>
                  <a:gd name="T5" fmla="*/ 287 h 288"/>
                  <a:gd name="T6" fmla="*/ 78 w 79"/>
                  <a:gd name="T7" fmla="*/ 0 h 288"/>
                  <a:gd name="T8" fmla="*/ 37 w 79"/>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288">
                    <a:moveTo>
                      <a:pt x="37" y="0"/>
                    </a:moveTo>
                    <a:lnTo>
                      <a:pt x="0" y="287"/>
                    </a:lnTo>
                    <a:lnTo>
                      <a:pt x="39" y="287"/>
                    </a:lnTo>
                    <a:lnTo>
                      <a:pt x="78" y="0"/>
                    </a:lnTo>
                    <a:lnTo>
                      <a:pt x="37"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solidFill>
                    <a:prstClr val="black"/>
                  </a:solidFill>
                </a:endParaRPr>
              </a:p>
            </p:txBody>
          </p:sp>
        </p:grpSp>
        <p:grpSp>
          <p:nvGrpSpPr>
            <p:cNvPr id="3079" name="Group 12"/>
            <p:cNvGrpSpPr>
              <a:grpSpLocks/>
            </p:cNvGrpSpPr>
            <p:nvPr/>
          </p:nvGrpSpPr>
          <p:grpSpPr bwMode="auto">
            <a:xfrm>
              <a:off x="594" y="3942"/>
              <a:ext cx="5879" cy="199"/>
              <a:chOff x="594" y="3942"/>
              <a:chExt cx="5879" cy="199"/>
            </a:xfrm>
          </p:grpSpPr>
          <p:sp>
            <p:nvSpPr>
              <p:cNvPr id="1033" name="Freeform 9"/>
              <p:cNvSpPr>
                <a:spLocks/>
              </p:cNvSpPr>
              <p:nvPr/>
            </p:nvSpPr>
            <p:spPr bwMode="auto">
              <a:xfrm>
                <a:off x="594" y="4092"/>
                <a:ext cx="5879" cy="49"/>
              </a:xfrm>
              <a:custGeom>
                <a:avLst/>
                <a:gdLst>
                  <a:gd name="T0" fmla="*/ 0 w 5879"/>
                  <a:gd name="T1" fmla="*/ 48 h 49"/>
                  <a:gd name="T2" fmla="*/ 5878 w 5879"/>
                  <a:gd name="T3" fmla="*/ 48 h 49"/>
                  <a:gd name="T4" fmla="*/ 5878 w 5879"/>
                  <a:gd name="T5" fmla="*/ 0 h 49"/>
                  <a:gd name="T6" fmla="*/ 13 w 5879"/>
                  <a:gd name="T7" fmla="*/ 0 h 49"/>
                  <a:gd name="T8" fmla="*/ 0 w 5879"/>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79" h="49">
                    <a:moveTo>
                      <a:pt x="0" y="48"/>
                    </a:moveTo>
                    <a:lnTo>
                      <a:pt x="5878" y="48"/>
                    </a:lnTo>
                    <a:lnTo>
                      <a:pt x="5878" y="0"/>
                    </a:lnTo>
                    <a:lnTo>
                      <a:pt x="13" y="0"/>
                    </a:lnTo>
                    <a:lnTo>
                      <a:pt x="0" y="48"/>
                    </a:lnTo>
                  </a:path>
                </a:pathLst>
              </a:custGeom>
              <a:solidFill>
                <a:schemeClr val="accent2"/>
              </a:solidFill>
              <a:ln w="12700" cap="rnd" cmpd="sng">
                <a:noFill/>
                <a:prstDash val="solid"/>
                <a:round/>
                <a:headEnd type="none" w="med" len="med"/>
                <a:tailEnd type="none" w="med" len="med"/>
              </a:ln>
              <a:effectLst/>
            </p:spPr>
            <p:txBody>
              <a:bodyPr/>
              <a:lstStyle/>
              <a:p>
                <a:pPr>
                  <a:defRPr/>
                </a:pPr>
                <a:endParaRPr lang="en-US">
                  <a:solidFill>
                    <a:prstClr val="black"/>
                  </a:solidFill>
                </a:endParaRPr>
              </a:p>
            </p:txBody>
          </p:sp>
          <p:sp>
            <p:nvSpPr>
              <p:cNvPr id="1034" name="Freeform 10"/>
              <p:cNvSpPr>
                <a:spLocks/>
              </p:cNvSpPr>
              <p:nvPr/>
            </p:nvSpPr>
            <p:spPr bwMode="auto">
              <a:xfrm>
                <a:off x="613" y="4017"/>
                <a:ext cx="5860" cy="49"/>
              </a:xfrm>
              <a:custGeom>
                <a:avLst/>
                <a:gdLst>
                  <a:gd name="T0" fmla="*/ 0 w 5860"/>
                  <a:gd name="T1" fmla="*/ 48 h 49"/>
                  <a:gd name="T2" fmla="*/ 5859 w 5860"/>
                  <a:gd name="T3" fmla="*/ 48 h 49"/>
                  <a:gd name="T4" fmla="*/ 5859 w 5860"/>
                  <a:gd name="T5" fmla="*/ 0 h 49"/>
                  <a:gd name="T6" fmla="*/ 13 w 5860"/>
                  <a:gd name="T7" fmla="*/ 0 h 49"/>
                  <a:gd name="T8" fmla="*/ 0 w 5860"/>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60" h="49">
                    <a:moveTo>
                      <a:pt x="0" y="48"/>
                    </a:moveTo>
                    <a:lnTo>
                      <a:pt x="5859" y="48"/>
                    </a:lnTo>
                    <a:lnTo>
                      <a:pt x="5859" y="0"/>
                    </a:lnTo>
                    <a:lnTo>
                      <a:pt x="13" y="0"/>
                    </a:lnTo>
                    <a:lnTo>
                      <a:pt x="0" y="48"/>
                    </a:lnTo>
                  </a:path>
                </a:pathLst>
              </a:custGeom>
              <a:solidFill>
                <a:schemeClr val="accent2"/>
              </a:solidFill>
              <a:ln w="12700" cap="rnd" cmpd="sng">
                <a:noFill/>
                <a:prstDash val="solid"/>
                <a:round/>
                <a:headEnd type="none" w="med" len="med"/>
                <a:tailEnd type="none" w="med" len="med"/>
              </a:ln>
              <a:effectLst/>
            </p:spPr>
            <p:txBody>
              <a:bodyPr/>
              <a:lstStyle/>
              <a:p>
                <a:pPr>
                  <a:defRPr/>
                </a:pPr>
                <a:endParaRPr lang="en-US">
                  <a:solidFill>
                    <a:prstClr val="black"/>
                  </a:solidFill>
                </a:endParaRPr>
              </a:p>
            </p:txBody>
          </p:sp>
          <p:sp>
            <p:nvSpPr>
              <p:cNvPr id="1035" name="Freeform 11"/>
              <p:cNvSpPr>
                <a:spLocks/>
              </p:cNvSpPr>
              <p:nvPr/>
            </p:nvSpPr>
            <p:spPr bwMode="auto">
              <a:xfrm>
                <a:off x="632" y="3942"/>
                <a:ext cx="5841" cy="51"/>
              </a:xfrm>
              <a:custGeom>
                <a:avLst/>
                <a:gdLst>
                  <a:gd name="T0" fmla="*/ 0 w 5841"/>
                  <a:gd name="T1" fmla="*/ 50 h 51"/>
                  <a:gd name="T2" fmla="*/ 5840 w 5841"/>
                  <a:gd name="T3" fmla="*/ 48 h 51"/>
                  <a:gd name="T4" fmla="*/ 5840 w 5841"/>
                  <a:gd name="T5" fmla="*/ 0 h 51"/>
                  <a:gd name="T6" fmla="*/ 13 w 5841"/>
                  <a:gd name="T7" fmla="*/ 0 h 51"/>
                  <a:gd name="T8" fmla="*/ 0 w 5841"/>
                  <a:gd name="T9" fmla="*/ 5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1" h="51">
                    <a:moveTo>
                      <a:pt x="0" y="50"/>
                    </a:moveTo>
                    <a:lnTo>
                      <a:pt x="5840" y="48"/>
                    </a:lnTo>
                    <a:lnTo>
                      <a:pt x="5840" y="0"/>
                    </a:lnTo>
                    <a:lnTo>
                      <a:pt x="13" y="0"/>
                    </a:lnTo>
                    <a:lnTo>
                      <a:pt x="0" y="50"/>
                    </a:lnTo>
                  </a:path>
                </a:pathLst>
              </a:custGeom>
              <a:solidFill>
                <a:schemeClr val="accent2"/>
              </a:solidFill>
              <a:ln w="12700" cap="rnd" cmpd="sng">
                <a:noFill/>
                <a:prstDash val="solid"/>
                <a:round/>
                <a:headEnd type="none" w="med" len="med"/>
                <a:tailEnd type="none" w="med" len="med"/>
              </a:ln>
              <a:effectLst/>
            </p:spPr>
            <p:txBody>
              <a:bodyPr/>
              <a:lstStyle/>
              <a:p>
                <a:pPr>
                  <a:defRPr/>
                </a:pPr>
                <a:endParaRPr lang="en-US">
                  <a:solidFill>
                    <a:prstClr val="black"/>
                  </a:solidFill>
                </a:endParaRPr>
              </a:p>
            </p:txBody>
          </p:sp>
        </p:grpSp>
      </p:grpSp>
      <p:sp>
        <p:nvSpPr>
          <p:cNvPr id="3075" name="Rectangle 14"/>
          <p:cNvSpPr>
            <a:spLocks noGrp="1" noChangeArrowheads="1"/>
          </p:cNvSpPr>
          <p:nvPr>
            <p:ph type="title"/>
          </p:nvPr>
        </p:nvSpPr>
        <p:spPr bwMode="auto">
          <a:xfrm>
            <a:off x="1125538" y="271463"/>
            <a:ext cx="7775575" cy="1176337"/>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3076" name="Rectangle 15"/>
          <p:cNvSpPr>
            <a:spLocks noGrp="1" noChangeArrowheads="1"/>
          </p:cNvSpPr>
          <p:nvPr>
            <p:ph type="body" idx="1"/>
          </p:nvPr>
        </p:nvSpPr>
        <p:spPr bwMode="auto">
          <a:xfrm>
            <a:off x="1125538" y="1685925"/>
            <a:ext cx="7762875" cy="4181475"/>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7" name="Picture 4" descr="IFSA-trans-back.gif"/>
          <p:cNvPicPr>
            <a:picLocks noChangeAspect="1"/>
          </p:cNvPicPr>
          <p:nvPr userDrawn="1"/>
        </p:nvPicPr>
        <p:blipFill>
          <a:blip r:embed="rId16"/>
          <a:srcRect/>
          <a:stretch>
            <a:fillRect/>
          </a:stretch>
        </p:blipFill>
        <p:spPr bwMode="auto">
          <a:xfrm>
            <a:off x="8877300" y="5092700"/>
            <a:ext cx="1295400" cy="1155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2"/>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2"/>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C:\Users\Russ\Desktop\Station%20FDS%20Footage\Door_ns.m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file:///C:\Users\Russ\Desktop\Station%20FDS%20Footage\Door_s.m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video" Target="file:///C:\Users\Russ\Desktop\Station%20FDS%20Footage\mockup%20NS%2090s.av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5.xml"/><Relationship Id="rId1" Type="http://schemas.openxmlformats.org/officeDocument/2006/relationships/video" Target="file:///C:\Users\Russ\Desktop\Station%20FDS%20Footage\mockup%20S%2090s.av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fleming@nfs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C:\Users\Russ\Desktop\Station%20FDS%20Footage\Sprinkler%20Opening-Broadband%20High.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257300" y="5029200"/>
            <a:ext cx="8423275" cy="1524000"/>
          </a:xfrm>
        </p:spPr>
        <p:txBody>
          <a:bodyPr anchor="ctr"/>
          <a:lstStyle/>
          <a:p>
            <a:r>
              <a:rPr lang="en-US" sz="4000" dirty="0" smtClean="0"/>
              <a:t/>
            </a:r>
            <a:br>
              <a:rPr lang="en-US" sz="4000" dirty="0" smtClean="0"/>
            </a:br>
            <a:r>
              <a:rPr lang="en-US" sz="2400" dirty="0" smtClean="0"/>
              <a:t/>
            </a:r>
            <a:br>
              <a:rPr lang="en-US" sz="2400" dirty="0" smtClean="0"/>
            </a:br>
            <a:r>
              <a:rPr lang="en-US" sz="2400" dirty="0" smtClean="0"/>
              <a:t/>
            </a:r>
            <a:br>
              <a:rPr lang="en-US" sz="2400" dirty="0" smtClean="0"/>
            </a:br>
            <a:r>
              <a:rPr lang="en-US" sz="1600" dirty="0" smtClean="0"/>
              <a:t/>
            </a:r>
            <a:br>
              <a:rPr lang="en-US" sz="1600" dirty="0" smtClean="0"/>
            </a:br>
            <a:r>
              <a:rPr lang="en-US" sz="2000" dirty="0" smtClean="0"/>
              <a:t>Russell P. Fleming, P.E.</a:t>
            </a:r>
            <a:br>
              <a:rPr lang="en-US" sz="2000" dirty="0" smtClean="0"/>
            </a:br>
            <a:r>
              <a:rPr lang="en-US" sz="2000" dirty="0" err="1" smtClean="0"/>
              <a:t>Presidente</a:t>
            </a:r>
            <a:r>
              <a:rPr lang="en-US" sz="2000" dirty="0" smtClean="0"/>
              <a:t>, National Fire Sprinkler Association (USA)</a:t>
            </a:r>
            <a:br>
              <a:rPr lang="en-US" sz="2000" dirty="0" smtClean="0"/>
            </a:br>
            <a:r>
              <a:rPr lang="en-US" sz="2000" dirty="0" err="1" smtClean="0"/>
              <a:t>Diretor</a:t>
            </a:r>
            <a:r>
              <a:rPr lang="en-US" sz="2000" dirty="0" smtClean="0"/>
              <a:t> Executivo, International Fire Sprinkler Association </a:t>
            </a:r>
            <a:br>
              <a:rPr lang="en-US" sz="2000" dirty="0" smtClean="0"/>
            </a:br>
            <a:r>
              <a:rPr lang="en-US" sz="1600" dirty="0" smtClean="0"/>
              <a:t> </a:t>
            </a:r>
            <a:br>
              <a:rPr lang="en-US" sz="1600" dirty="0" smtClean="0"/>
            </a:br>
            <a:r>
              <a:rPr lang="en-US" sz="4000" dirty="0" smtClean="0"/>
              <a:t> </a:t>
            </a:r>
            <a:br>
              <a:rPr lang="en-US" sz="4000" dirty="0" smtClean="0"/>
            </a:br>
            <a:r>
              <a:rPr lang="en-US" sz="4000" dirty="0" smtClean="0"/>
              <a:t> </a:t>
            </a:r>
            <a:br>
              <a:rPr lang="en-US" sz="4000" dirty="0" smtClean="0"/>
            </a:br>
            <a:endParaRPr lang="en-US" sz="4000" dirty="0" smtClean="0"/>
          </a:p>
        </p:txBody>
      </p:sp>
      <p:sp>
        <p:nvSpPr>
          <p:cNvPr id="6147" name="Rectangle 3"/>
          <p:cNvSpPr>
            <a:spLocks noGrp="1" noChangeArrowheads="1"/>
          </p:cNvSpPr>
          <p:nvPr>
            <p:ph type="subTitle" idx="1"/>
          </p:nvPr>
        </p:nvSpPr>
        <p:spPr>
          <a:xfrm>
            <a:off x="800100" y="2057400"/>
            <a:ext cx="9067800" cy="1508125"/>
          </a:xfrm>
        </p:spPr>
        <p:txBody>
          <a:bodyPr/>
          <a:lstStyle/>
          <a:p>
            <a:pPr marL="342900" indent="-342900"/>
            <a:r>
              <a:rPr lang="en-US" sz="3600" b="1" dirty="0" err="1" smtClean="0">
                <a:solidFill>
                  <a:srgbClr val="910000"/>
                </a:solidFill>
              </a:rPr>
              <a:t>Lições</a:t>
            </a:r>
            <a:r>
              <a:rPr lang="en-US" sz="3600" b="1" dirty="0" smtClean="0">
                <a:solidFill>
                  <a:srgbClr val="910000"/>
                </a:solidFill>
              </a:rPr>
              <a:t> </a:t>
            </a:r>
            <a:r>
              <a:rPr lang="en-US" sz="3600" b="1" dirty="0" err="1" smtClean="0">
                <a:solidFill>
                  <a:srgbClr val="910000"/>
                </a:solidFill>
              </a:rPr>
              <a:t>Aprendidas</a:t>
            </a:r>
            <a:r>
              <a:rPr lang="en-US" sz="3600" b="1" dirty="0" smtClean="0">
                <a:solidFill>
                  <a:srgbClr val="910000"/>
                </a:solidFill>
              </a:rPr>
              <a:t> com o </a:t>
            </a:r>
            <a:r>
              <a:rPr lang="en-US" sz="3600" b="1" dirty="0" err="1" smtClean="0">
                <a:solidFill>
                  <a:srgbClr val="910000"/>
                </a:solidFill>
              </a:rPr>
              <a:t>Incêndio</a:t>
            </a:r>
            <a:r>
              <a:rPr lang="en-US" sz="3600" b="1" dirty="0" smtClean="0">
                <a:solidFill>
                  <a:srgbClr val="910000"/>
                </a:solidFill>
              </a:rPr>
              <a:t> da Casa </a:t>
            </a:r>
            <a:r>
              <a:rPr lang="en-US" sz="3600" b="1" dirty="0" err="1" smtClean="0">
                <a:solidFill>
                  <a:srgbClr val="910000"/>
                </a:solidFill>
              </a:rPr>
              <a:t>Noturna</a:t>
            </a:r>
            <a:r>
              <a:rPr lang="en-US" sz="3600" b="1" dirty="0" smtClean="0">
                <a:solidFill>
                  <a:srgbClr val="910000"/>
                </a:solidFill>
              </a:rPr>
              <a:t> </a:t>
            </a:r>
            <a:r>
              <a:rPr lang="en-US" sz="3600" b="1" i="1" dirty="0" smtClean="0">
                <a:solidFill>
                  <a:srgbClr val="910000"/>
                </a:solidFill>
              </a:rPr>
              <a:t>The Station </a:t>
            </a:r>
            <a:r>
              <a:rPr lang="en-US" sz="3600" b="1" dirty="0" smtClean="0">
                <a:solidFill>
                  <a:srgbClr val="910000"/>
                </a:solidFill>
              </a:rPr>
              <a:t>no Estado de Rhode Island, EUA, </a:t>
            </a:r>
            <a:r>
              <a:rPr lang="en-US" sz="3600" b="1" dirty="0" err="1" smtClean="0">
                <a:solidFill>
                  <a:srgbClr val="910000"/>
                </a:solidFill>
              </a:rPr>
              <a:t>em</a:t>
            </a:r>
            <a:r>
              <a:rPr lang="en-US" sz="3600" b="1" dirty="0" smtClean="0">
                <a:solidFill>
                  <a:srgbClr val="910000"/>
                </a:solidFill>
              </a:rPr>
              <a:t> 2003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ext Box 2"/>
          <p:cNvSpPr txBox="1">
            <a:spLocks noChangeArrowheads="1"/>
          </p:cNvSpPr>
          <p:nvPr/>
        </p:nvSpPr>
        <p:spPr bwMode="auto">
          <a:xfrm>
            <a:off x="1181100" y="304800"/>
            <a:ext cx="8534400" cy="64611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3600" b="1" dirty="0">
                <a:solidFill>
                  <a:srgbClr val="A50021"/>
                </a:solidFill>
                <a:ea typeface="ＭＳ Ｐゴシック" charset="0"/>
              </a:rPr>
              <a:t>Como </a:t>
            </a:r>
            <a:r>
              <a:rPr lang="en-US" sz="3600" b="1" dirty="0" err="1">
                <a:solidFill>
                  <a:srgbClr val="A50021"/>
                </a:solidFill>
                <a:ea typeface="ＭＳ Ｐゴシック" charset="0"/>
              </a:rPr>
              <a:t>Funcionam</a:t>
            </a:r>
            <a:r>
              <a:rPr lang="en-US" sz="3600" b="1" dirty="0">
                <a:solidFill>
                  <a:srgbClr val="A50021"/>
                </a:solidFill>
                <a:ea typeface="ＭＳ Ｐゴシック" charset="0"/>
              </a:rPr>
              <a:t> </a:t>
            </a:r>
            <a:r>
              <a:rPr lang="en-US" sz="3600" b="1" dirty="0" err="1">
                <a:solidFill>
                  <a:srgbClr val="A50021"/>
                </a:solidFill>
                <a:ea typeface="ＭＳ Ｐゴシック" charset="0"/>
              </a:rPr>
              <a:t>os</a:t>
            </a:r>
            <a:r>
              <a:rPr lang="en-US" sz="3600" b="1" dirty="0">
                <a:solidFill>
                  <a:srgbClr val="A50021"/>
                </a:solidFill>
                <a:ea typeface="ＭＳ Ｐゴシック" charset="0"/>
              </a:rPr>
              <a:t> Sprinklers?</a:t>
            </a:r>
          </a:p>
        </p:txBody>
      </p:sp>
      <p:sp>
        <p:nvSpPr>
          <p:cNvPr id="1028" name="Rectangle 6"/>
          <p:cNvSpPr>
            <a:spLocks noChangeArrowheads="1"/>
          </p:cNvSpPr>
          <p:nvPr/>
        </p:nvSpPr>
        <p:spPr bwMode="auto">
          <a:xfrm>
            <a:off x="6172200" y="4114800"/>
            <a:ext cx="3943350" cy="1447800"/>
          </a:xfrm>
          <a:prstGeom prst="rect">
            <a:avLst/>
          </a:prstGeom>
          <a:noFill/>
          <a:ln w="9525">
            <a:noFill/>
            <a:miter lim="800000"/>
            <a:headEnd/>
            <a:tailEnd/>
          </a:ln>
        </p:spPr>
        <p:txBody>
          <a:bodyPr/>
          <a:lstStyle/>
          <a:p>
            <a:pPr marL="342900" indent="-342900">
              <a:buClr>
                <a:srgbClr val="BFFFE2"/>
              </a:buClr>
              <a:buSzPct val="85000"/>
              <a:buFont typeface="Wingdings" pitchFamily="2" charset="2"/>
              <a:buNone/>
            </a:pPr>
            <a:endParaRPr lang="en-US" sz="1800">
              <a:solidFill>
                <a:schemeClr val="tx2"/>
              </a:solidFill>
            </a:endParaRPr>
          </a:p>
        </p:txBody>
      </p:sp>
      <p:graphicFrame>
        <p:nvGraphicFramePr>
          <p:cNvPr id="1026" name="Object 2"/>
          <p:cNvGraphicFramePr>
            <a:graphicFrameLocks noChangeAspect="1"/>
          </p:cNvGraphicFramePr>
          <p:nvPr/>
        </p:nvGraphicFramePr>
        <p:xfrm>
          <a:off x="1257300" y="1981200"/>
          <a:ext cx="7429500" cy="4184650"/>
        </p:xfrm>
        <a:graphic>
          <a:graphicData uri="http://schemas.openxmlformats.org/presentationml/2006/ole">
            <p:oleObj spid="_x0000_s1026" name="Document" r:id="rId4" imgW="6487200" imgH="3655440" progId="Word.Document.8">
              <p:embed/>
            </p:oleObj>
          </a:graphicData>
        </a:graphic>
      </p:graphicFrame>
      <p:sp>
        <p:nvSpPr>
          <p:cNvPr id="1029" name="Rectangle 6"/>
          <p:cNvSpPr>
            <a:spLocks noChangeArrowheads="1"/>
          </p:cNvSpPr>
          <p:nvPr/>
        </p:nvSpPr>
        <p:spPr bwMode="auto">
          <a:xfrm>
            <a:off x="1790700" y="4572000"/>
            <a:ext cx="4572000" cy="1676400"/>
          </a:xfrm>
          <a:prstGeom prst="rect">
            <a:avLst/>
          </a:prstGeom>
          <a:solidFill>
            <a:schemeClr val="bg1"/>
          </a:solidFill>
          <a:ln w="12700" algn="ctr">
            <a:noFill/>
            <a:round/>
            <a:headEnd/>
            <a:tailEnd/>
          </a:ln>
        </p:spPr>
        <p:txBody>
          <a:bodyPr/>
          <a:lstStyle/>
          <a:p>
            <a:endParaRPr lang="en-US"/>
          </a:p>
        </p:txBody>
      </p:sp>
      <p:sp>
        <p:nvSpPr>
          <p:cNvPr id="1030" name="Rectangle 7"/>
          <p:cNvSpPr>
            <a:spLocks noChangeArrowheads="1"/>
          </p:cNvSpPr>
          <p:nvPr/>
        </p:nvSpPr>
        <p:spPr bwMode="auto">
          <a:xfrm>
            <a:off x="4076700" y="4724400"/>
            <a:ext cx="4572000" cy="1295400"/>
          </a:xfrm>
          <a:prstGeom prst="rect">
            <a:avLst/>
          </a:prstGeom>
          <a:solidFill>
            <a:schemeClr val="bg1"/>
          </a:solidFill>
          <a:ln w="12700" algn="ctr">
            <a:noFill/>
            <a:round/>
            <a:headEnd/>
            <a:tailEnd/>
          </a:ln>
        </p:spPr>
        <p:txBody>
          <a:bodyPr/>
          <a:lstStyle/>
          <a:p>
            <a:endParaRPr lang="en-US"/>
          </a:p>
        </p:txBody>
      </p:sp>
      <p:sp>
        <p:nvSpPr>
          <p:cNvPr id="6" name="Rectangle 3"/>
          <p:cNvSpPr txBox="1">
            <a:spLocks noChangeArrowheads="1"/>
          </p:cNvSpPr>
          <p:nvPr/>
        </p:nvSpPr>
        <p:spPr>
          <a:xfrm>
            <a:off x="419100" y="4800600"/>
            <a:ext cx="8153400" cy="1371600"/>
          </a:xfrm>
          <a:prstGeom prst="rect">
            <a:avLst/>
          </a:prstGeom>
        </p:spPr>
        <p:txBody>
          <a:bodyPr/>
          <a:lstStyle>
            <a:lvl1pPr marL="342900" indent="-342900" algn="l" rtl="0" eaLnBrk="0" fontAlgn="base" hangingPunct="0">
              <a:spcBef>
                <a:spcPct val="20000"/>
              </a:spcBef>
              <a:spcAft>
                <a:spcPct val="0"/>
              </a:spcAft>
              <a:buClr>
                <a:schemeClr val="accent2"/>
              </a:buClr>
              <a:buSzPct val="75000"/>
              <a:buFont typeface="Monotype Sorts" charset="0"/>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9pPr>
          </a:lstStyle>
          <a:p>
            <a:pPr>
              <a:buFont typeface="Wingdings" pitchFamily="2" charset="2"/>
              <a:buChar char="§"/>
              <a:defRPr/>
            </a:pPr>
            <a:r>
              <a:rPr lang="en-US" sz="2800" dirty="0" smtClean="0">
                <a:cs typeface="+mn-cs"/>
              </a:rPr>
              <a:t>A </a:t>
            </a:r>
            <a:r>
              <a:rPr lang="en-US" sz="2800" dirty="0" err="1" smtClean="0">
                <a:cs typeface="+mn-cs"/>
              </a:rPr>
              <a:t>água</a:t>
            </a:r>
            <a:r>
              <a:rPr lang="en-US" sz="2800" dirty="0" smtClean="0">
                <a:cs typeface="+mn-cs"/>
              </a:rPr>
              <a:t> </a:t>
            </a:r>
            <a:r>
              <a:rPr lang="en-US" sz="2800" dirty="0" err="1" smtClean="0">
                <a:cs typeface="+mn-cs"/>
              </a:rPr>
              <a:t>para</a:t>
            </a:r>
            <a:r>
              <a:rPr lang="en-US" sz="2800" dirty="0" smtClean="0">
                <a:cs typeface="+mn-cs"/>
              </a:rPr>
              <a:t> </a:t>
            </a:r>
            <a:r>
              <a:rPr lang="en-US" sz="2800" dirty="0" err="1" smtClean="0">
                <a:cs typeface="+mn-cs"/>
              </a:rPr>
              <a:t>os</a:t>
            </a:r>
            <a:r>
              <a:rPr lang="en-US" sz="2800" dirty="0" smtClean="0">
                <a:cs typeface="+mn-cs"/>
              </a:rPr>
              <a:t> </a:t>
            </a:r>
            <a:r>
              <a:rPr lang="en-US" sz="2800" dirty="0" err="1" smtClean="0">
                <a:cs typeface="+mn-cs"/>
              </a:rPr>
              <a:t>sistemas</a:t>
            </a:r>
            <a:r>
              <a:rPr lang="en-US" sz="2800" dirty="0" smtClean="0">
                <a:cs typeface="+mn-cs"/>
              </a:rPr>
              <a:t> de sprinklers </a:t>
            </a:r>
            <a:r>
              <a:rPr lang="en-US" sz="2800" dirty="0" err="1" smtClean="0">
                <a:cs typeface="+mn-cs"/>
              </a:rPr>
              <a:t>pode</a:t>
            </a:r>
            <a:r>
              <a:rPr lang="en-US" sz="2800" dirty="0" smtClean="0">
                <a:cs typeface="+mn-cs"/>
              </a:rPr>
              <a:t> ser </a:t>
            </a:r>
            <a:r>
              <a:rPr lang="en-US" sz="2800" dirty="0" err="1" smtClean="0">
                <a:cs typeface="+mn-cs"/>
              </a:rPr>
              <a:t>proveniente</a:t>
            </a:r>
            <a:r>
              <a:rPr lang="en-US" sz="2800" dirty="0" smtClean="0">
                <a:cs typeface="+mn-cs"/>
              </a:rPr>
              <a:t> da </a:t>
            </a:r>
            <a:r>
              <a:rPr lang="en-US" sz="2800" dirty="0" err="1" smtClean="0">
                <a:cs typeface="+mn-cs"/>
              </a:rPr>
              <a:t>rede</a:t>
            </a:r>
            <a:r>
              <a:rPr lang="en-US" sz="2800" dirty="0" smtClean="0">
                <a:cs typeface="+mn-cs"/>
              </a:rPr>
              <a:t> </a:t>
            </a:r>
            <a:r>
              <a:rPr lang="en-US" sz="2800" dirty="0" err="1" smtClean="0">
                <a:cs typeface="+mn-cs"/>
              </a:rPr>
              <a:t>pública</a:t>
            </a:r>
            <a:r>
              <a:rPr lang="en-US" sz="2800" dirty="0" smtClean="0">
                <a:cs typeface="+mn-cs"/>
              </a:rPr>
              <a:t>, </a:t>
            </a:r>
            <a:r>
              <a:rPr lang="en-US" sz="2800" dirty="0" err="1" smtClean="0">
                <a:cs typeface="+mn-cs"/>
              </a:rPr>
              <a:t>tanques</a:t>
            </a:r>
            <a:r>
              <a:rPr lang="en-US" sz="2800" dirty="0" smtClean="0">
                <a:cs typeface="+mn-cs"/>
              </a:rPr>
              <a:t> com </a:t>
            </a:r>
            <a:r>
              <a:rPr lang="en-US" sz="2800" dirty="0" err="1" smtClean="0">
                <a:cs typeface="+mn-cs"/>
              </a:rPr>
              <a:t>bombas</a:t>
            </a:r>
            <a:r>
              <a:rPr lang="en-US" sz="2800" dirty="0" smtClean="0">
                <a:cs typeface="+mn-cs"/>
              </a:rPr>
              <a:t> </a:t>
            </a:r>
            <a:r>
              <a:rPr lang="en-US" sz="2800" dirty="0" err="1" smtClean="0">
                <a:cs typeface="+mn-cs"/>
              </a:rPr>
              <a:t>ou</a:t>
            </a:r>
            <a:r>
              <a:rPr lang="en-US" sz="2800" dirty="0" smtClean="0">
                <a:cs typeface="+mn-cs"/>
              </a:rPr>
              <a:t> </a:t>
            </a:r>
            <a:r>
              <a:rPr lang="en-US" sz="2800" dirty="0" err="1" smtClean="0">
                <a:cs typeface="+mn-cs"/>
              </a:rPr>
              <a:t>tanques</a:t>
            </a:r>
            <a:r>
              <a:rPr lang="en-US" sz="2800" dirty="0" smtClean="0">
                <a:cs typeface="+mn-cs"/>
              </a:rPr>
              <a:t> </a:t>
            </a:r>
            <a:r>
              <a:rPr lang="en-US" sz="2800" dirty="0" err="1" smtClean="0">
                <a:cs typeface="+mn-cs"/>
              </a:rPr>
              <a:t>pressurizados</a:t>
            </a:r>
            <a:endParaRPr lang="en-US" sz="2800" dirty="0" smtClean="0">
              <a:cs typeface="+mn-cs"/>
            </a:endParaRPr>
          </a:p>
          <a:p>
            <a:pPr>
              <a:lnSpc>
                <a:spcPct val="80000"/>
              </a:lnSpc>
              <a:buFont typeface="Monotype Sorts" charset="0"/>
              <a:buNone/>
              <a:defRPr/>
            </a:pPr>
            <a:endParaRPr lang="en-US" sz="2800" dirty="0" smtClean="0">
              <a:cs typeface="+mn-cs"/>
            </a:endParaRPr>
          </a:p>
        </p:txBody>
      </p:sp>
      <p:sp>
        <p:nvSpPr>
          <p:cNvPr id="1032" name="Rectangle 8"/>
          <p:cNvSpPr>
            <a:spLocks noChangeArrowheads="1"/>
          </p:cNvSpPr>
          <p:nvPr/>
        </p:nvSpPr>
        <p:spPr bwMode="auto">
          <a:xfrm>
            <a:off x="4686300" y="4114800"/>
            <a:ext cx="1371600" cy="685800"/>
          </a:xfrm>
          <a:prstGeom prst="rect">
            <a:avLst/>
          </a:prstGeom>
          <a:solidFill>
            <a:schemeClr val="bg1"/>
          </a:solidFill>
          <a:ln w="12700"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ext Box 2"/>
          <p:cNvSpPr txBox="1">
            <a:spLocks noChangeArrowheads="1"/>
          </p:cNvSpPr>
          <p:nvPr/>
        </p:nvSpPr>
        <p:spPr bwMode="auto">
          <a:xfrm>
            <a:off x="1181100" y="304800"/>
            <a:ext cx="8534400" cy="64611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3600" b="1" dirty="0" smtClean="0">
                <a:solidFill>
                  <a:srgbClr val="A50021"/>
                </a:solidFill>
                <a:ea typeface="ＭＳ Ｐゴシック" charset="0"/>
              </a:rPr>
              <a:t>Como </a:t>
            </a:r>
            <a:r>
              <a:rPr lang="en-US" sz="3600" b="1" dirty="0" err="1" smtClean="0">
                <a:solidFill>
                  <a:srgbClr val="A50021"/>
                </a:solidFill>
                <a:ea typeface="ＭＳ Ｐゴシック" charset="0"/>
              </a:rPr>
              <a:t>Funcionam</a:t>
            </a:r>
            <a:r>
              <a:rPr lang="en-US" sz="3600" b="1" dirty="0" smtClean="0">
                <a:solidFill>
                  <a:srgbClr val="A50021"/>
                </a:solidFill>
                <a:ea typeface="ＭＳ Ｐゴシック" charset="0"/>
              </a:rPr>
              <a:t> </a:t>
            </a:r>
            <a:r>
              <a:rPr lang="en-US" sz="3600" b="1" dirty="0" err="1" smtClean="0">
                <a:solidFill>
                  <a:srgbClr val="A50021"/>
                </a:solidFill>
                <a:ea typeface="ＭＳ Ｐゴシック" charset="0"/>
              </a:rPr>
              <a:t>os</a:t>
            </a:r>
            <a:r>
              <a:rPr lang="en-US" sz="3600" b="1" dirty="0" smtClean="0">
                <a:solidFill>
                  <a:srgbClr val="A50021"/>
                </a:solidFill>
                <a:ea typeface="ＭＳ Ｐゴシック" charset="0"/>
              </a:rPr>
              <a:t> Sprinklers?</a:t>
            </a:r>
            <a:endParaRPr lang="en-US" sz="3600" b="1" dirty="0">
              <a:solidFill>
                <a:srgbClr val="A50021"/>
              </a:solidFill>
              <a:ea typeface="ＭＳ Ｐゴシック" charset="0"/>
            </a:endParaRPr>
          </a:p>
        </p:txBody>
      </p:sp>
      <p:sp>
        <p:nvSpPr>
          <p:cNvPr id="13315" name="Rectangle 6"/>
          <p:cNvSpPr>
            <a:spLocks noChangeArrowheads="1"/>
          </p:cNvSpPr>
          <p:nvPr/>
        </p:nvSpPr>
        <p:spPr bwMode="auto">
          <a:xfrm>
            <a:off x="6172200" y="4114800"/>
            <a:ext cx="3943350" cy="1447800"/>
          </a:xfrm>
          <a:prstGeom prst="rect">
            <a:avLst/>
          </a:prstGeom>
          <a:noFill/>
          <a:ln w="9525">
            <a:noFill/>
            <a:miter lim="800000"/>
            <a:headEnd/>
            <a:tailEnd/>
          </a:ln>
        </p:spPr>
        <p:txBody>
          <a:bodyPr/>
          <a:lstStyle/>
          <a:p>
            <a:pPr marL="342900" indent="-342900">
              <a:buClr>
                <a:srgbClr val="BFFFE2"/>
              </a:buClr>
              <a:buSzPct val="85000"/>
              <a:buFont typeface="Wingdings" pitchFamily="2" charset="2"/>
              <a:buNone/>
            </a:pPr>
            <a:endParaRPr lang="en-US" sz="1800">
              <a:solidFill>
                <a:schemeClr val="tx2"/>
              </a:solidFill>
            </a:endParaRPr>
          </a:p>
        </p:txBody>
      </p:sp>
      <p:sp>
        <p:nvSpPr>
          <p:cNvPr id="6" name="Rectangle 3"/>
          <p:cNvSpPr txBox="1">
            <a:spLocks noChangeArrowheads="1"/>
          </p:cNvSpPr>
          <p:nvPr/>
        </p:nvSpPr>
        <p:spPr>
          <a:xfrm>
            <a:off x="419100" y="1295400"/>
            <a:ext cx="9296400" cy="1219200"/>
          </a:xfrm>
          <a:prstGeom prst="rect">
            <a:avLst/>
          </a:prstGeom>
        </p:spPr>
        <p:txBody>
          <a:bodyPr/>
          <a:lstStyle>
            <a:lvl1pPr marL="342900" indent="-342900" algn="l" rtl="0" eaLnBrk="0" fontAlgn="base" hangingPunct="0">
              <a:spcBef>
                <a:spcPct val="20000"/>
              </a:spcBef>
              <a:spcAft>
                <a:spcPct val="0"/>
              </a:spcAft>
              <a:buClr>
                <a:schemeClr val="accent2"/>
              </a:buClr>
              <a:buSzPct val="75000"/>
              <a:buFont typeface="Monotype Sorts" charset="0"/>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9pPr>
          </a:lstStyle>
          <a:p>
            <a:pPr>
              <a:lnSpc>
                <a:spcPct val="80000"/>
              </a:lnSpc>
              <a:buFont typeface="Wingdings" pitchFamily="2" charset="2"/>
              <a:buChar char="§"/>
              <a:defRPr/>
            </a:pPr>
            <a:r>
              <a:rPr lang="en-US" sz="2800" dirty="0" err="1" smtClean="0">
                <a:cs typeface="+mn-cs"/>
              </a:rPr>
              <a:t>Diferentemente</a:t>
            </a:r>
            <a:r>
              <a:rPr lang="en-US" sz="2800" dirty="0" smtClean="0">
                <a:cs typeface="+mn-cs"/>
              </a:rPr>
              <a:t> dos </a:t>
            </a:r>
            <a:r>
              <a:rPr lang="en-US" sz="2800" dirty="0" err="1" smtClean="0">
                <a:cs typeface="+mn-cs"/>
              </a:rPr>
              <a:t>sistemas</a:t>
            </a:r>
            <a:r>
              <a:rPr lang="en-US" sz="2800" dirty="0" smtClean="0">
                <a:cs typeface="+mn-cs"/>
              </a:rPr>
              <a:t> de </a:t>
            </a:r>
            <a:r>
              <a:rPr lang="en-US" sz="2800" dirty="0" err="1" smtClean="0">
                <a:cs typeface="+mn-cs"/>
              </a:rPr>
              <a:t>detecção</a:t>
            </a:r>
            <a:r>
              <a:rPr lang="en-US" sz="2800" dirty="0" smtClean="0">
                <a:cs typeface="+mn-cs"/>
              </a:rPr>
              <a:t> de </a:t>
            </a:r>
            <a:r>
              <a:rPr lang="en-US" sz="2800" dirty="0" err="1" smtClean="0">
                <a:cs typeface="+mn-cs"/>
              </a:rPr>
              <a:t>fumaça</a:t>
            </a:r>
            <a:r>
              <a:rPr lang="en-US" sz="2800" dirty="0" smtClean="0">
                <a:cs typeface="+mn-cs"/>
              </a:rPr>
              <a:t>,  </a:t>
            </a:r>
            <a:r>
              <a:rPr lang="en-US" sz="2800" dirty="0" err="1" smtClean="0">
                <a:cs typeface="+mn-cs"/>
              </a:rPr>
              <a:t>controle</a:t>
            </a:r>
            <a:r>
              <a:rPr lang="en-US" sz="2800" dirty="0" smtClean="0">
                <a:cs typeface="+mn-cs"/>
              </a:rPr>
              <a:t> de </a:t>
            </a:r>
            <a:r>
              <a:rPr lang="en-US" sz="2800" dirty="0" err="1" smtClean="0">
                <a:cs typeface="+mn-cs"/>
              </a:rPr>
              <a:t>fumaça</a:t>
            </a:r>
            <a:r>
              <a:rPr lang="en-US" sz="2800" dirty="0" smtClean="0">
                <a:cs typeface="+mn-cs"/>
              </a:rPr>
              <a:t> </a:t>
            </a:r>
            <a:r>
              <a:rPr lang="en-US" sz="2800" dirty="0" err="1" smtClean="0">
                <a:cs typeface="+mn-cs"/>
              </a:rPr>
              <a:t>ou</a:t>
            </a:r>
            <a:r>
              <a:rPr lang="en-US" sz="2800" dirty="0" smtClean="0">
                <a:cs typeface="+mn-cs"/>
              </a:rPr>
              <a:t> </a:t>
            </a:r>
            <a:r>
              <a:rPr lang="en-US" sz="2800" dirty="0" err="1" smtClean="0">
                <a:cs typeface="+mn-cs"/>
              </a:rPr>
              <a:t>outros</a:t>
            </a:r>
            <a:r>
              <a:rPr lang="en-US" sz="2800" dirty="0" smtClean="0">
                <a:cs typeface="+mn-cs"/>
              </a:rPr>
              <a:t> </a:t>
            </a:r>
            <a:r>
              <a:rPr lang="en-US" sz="2800" dirty="0" err="1" smtClean="0">
                <a:cs typeface="+mn-cs"/>
              </a:rPr>
              <a:t>sistemas</a:t>
            </a:r>
            <a:r>
              <a:rPr lang="en-US" sz="2800" dirty="0" smtClean="0">
                <a:cs typeface="+mn-cs"/>
              </a:rPr>
              <a:t> </a:t>
            </a:r>
            <a:r>
              <a:rPr lang="en-US" sz="2800" dirty="0" err="1" smtClean="0">
                <a:cs typeface="+mn-cs"/>
              </a:rPr>
              <a:t>que</a:t>
            </a:r>
            <a:r>
              <a:rPr lang="en-US" sz="2800" dirty="0" smtClean="0">
                <a:cs typeface="+mn-cs"/>
              </a:rPr>
              <a:t> </a:t>
            </a:r>
            <a:r>
              <a:rPr lang="en-US" sz="2800" dirty="0" err="1" smtClean="0">
                <a:cs typeface="+mn-cs"/>
              </a:rPr>
              <a:t>simplesmente</a:t>
            </a:r>
            <a:r>
              <a:rPr lang="en-US" sz="2800" dirty="0" smtClean="0">
                <a:cs typeface="+mn-cs"/>
              </a:rPr>
              <a:t> </a:t>
            </a:r>
            <a:r>
              <a:rPr lang="en-US" sz="2800" dirty="0" err="1" smtClean="0">
                <a:cs typeface="+mn-cs"/>
              </a:rPr>
              <a:t>reagem</a:t>
            </a:r>
            <a:r>
              <a:rPr lang="en-US" sz="2800" dirty="0" smtClean="0">
                <a:cs typeface="+mn-cs"/>
              </a:rPr>
              <a:t> </a:t>
            </a:r>
            <a:r>
              <a:rPr lang="en-US" sz="2800" dirty="0" err="1" smtClean="0">
                <a:cs typeface="+mn-cs"/>
              </a:rPr>
              <a:t>ao</a:t>
            </a:r>
            <a:r>
              <a:rPr lang="en-US" sz="2800" dirty="0" smtClean="0">
                <a:cs typeface="+mn-cs"/>
              </a:rPr>
              <a:t> </a:t>
            </a:r>
            <a:r>
              <a:rPr lang="en-US" sz="2800" dirty="0" err="1" smtClean="0">
                <a:cs typeface="+mn-cs"/>
              </a:rPr>
              <a:t>crescimento</a:t>
            </a:r>
            <a:r>
              <a:rPr lang="en-US" sz="2800" dirty="0" smtClean="0">
                <a:cs typeface="+mn-cs"/>
              </a:rPr>
              <a:t> do </a:t>
            </a:r>
            <a:r>
              <a:rPr lang="en-US" sz="2800" dirty="0" err="1" smtClean="0">
                <a:cs typeface="+mn-cs"/>
              </a:rPr>
              <a:t>fogo</a:t>
            </a:r>
            <a:r>
              <a:rPr lang="en-US" sz="2800" dirty="0" smtClean="0">
                <a:cs typeface="+mn-cs"/>
              </a:rPr>
              <a:t>, </a:t>
            </a:r>
            <a:r>
              <a:rPr lang="en-US" sz="2800" dirty="0" err="1" smtClean="0">
                <a:cs typeface="+mn-cs"/>
              </a:rPr>
              <a:t>os</a:t>
            </a:r>
            <a:r>
              <a:rPr lang="en-US" sz="2800" dirty="0" smtClean="0">
                <a:cs typeface="+mn-cs"/>
              </a:rPr>
              <a:t> </a:t>
            </a:r>
            <a:r>
              <a:rPr lang="en-US" sz="2800" dirty="0" err="1" smtClean="0">
                <a:cs typeface="+mn-cs"/>
              </a:rPr>
              <a:t>sistemas</a:t>
            </a:r>
            <a:r>
              <a:rPr lang="en-US" sz="2800" dirty="0" smtClean="0">
                <a:cs typeface="+mn-cs"/>
              </a:rPr>
              <a:t> de sprinklers </a:t>
            </a:r>
            <a:r>
              <a:rPr lang="en-US" sz="2800" dirty="0" err="1" smtClean="0">
                <a:cs typeface="+mn-cs"/>
              </a:rPr>
              <a:t>extinguem</a:t>
            </a:r>
            <a:r>
              <a:rPr lang="en-US" sz="2800" dirty="0" smtClean="0">
                <a:cs typeface="+mn-cs"/>
              </a:rPr>
              <a:t> </a:t>
            </a:r>
            <a:r>
              <a:rPr lang="en-US" sz="2800" dirty="0" err="1" smtClean="0">
                <a:cs typeface="+mn-cs"/>
              </a:rPr>
              <a:t>ou</a:t>
            </a:r>
            <a:r>
              <a:rPr lang="en-US" sz="2800" dirty="0" smtClean="0">
                <a:cs typeface="+mn-cs"/>
              </a:rPr>
              <a:t> </a:t>
            </a:r>
            <a:r>
              <a:rPr lang="en-US" sz="2800" dirty="0" err="1" smtClean="0">
                <a:cs typeface="+mn-cs"/>
              </a:rPr>
              <a:t>controlam</a:t>
            </a:r>
            <a:r>
              <a:rPr lang="en-US" sz="2800" dirty="0" smtClean="0">
                <a:cs typeface="+mn-cs"/>
              </a:rPr>
              <a:t> o </a:t>
            </a:r>
            <a:r>
              <a:rPr lang="en-US" sz="2800" dirty="0" err="1" smtClean="0">
                <a:cs typeface="+mn-cs"/>
              </a:rPr>
              <a:t>incêndio</a:t>
            </a:r>
            <a:r>
              <a:rPr lang="en-US" sz="2800" dirty="0" smtClean="0">
                <a:cs typeface="+mn-cs"/>
              </a:rPr>
              <a:t>, </a:t>
            </a:r>
            <a:r>
              <a:rPr lang="en-US" sz="2800" dirty="0" err="1" smtClean="0">
                <a:cs typeface="+mn-cs"/>
              </a:rPr>
              <a:t>evitando</a:t>
            </a:r>
            <a:r>
              <a:rPr lang="en-US" sz="2800" dirty="0" smtClean="0">
                <a:cs typeface="+mn-cs"/>
              </a:rPr>
              <a:t> </a:t>
            </a:r>
            <a:r>
              <a:rPr lang="en-US" sz="2800" dirty="0" err="1" smtClean="0">
                <a:cs typeface="+mn-cs"/>
              </a:rPr>
              <a:t>que</a:t>
            </a:r>
            <a:r>
              <a:rPr lang="en-US" sz="2800" dirty="0" smtClean="0">
                <a:cs typeface="+mn-cs"/>
              </a:rPr>
              <a:t> </a:t>
            </a:r>
            <a:r>
              <a:rPr lang="en-US" sz="2800" dirty="0" err="1" smtClean="0">
                <a:cs typeface="+mn-cs"/>
              </a:rPr>
              <a:t>atinja</a:t>
            </a:r>
            <a:r>
              <a:rPr lang="en-US" sz="2800" dirty="0" smtClean="0">
                <a:cs typeface="+mn-cs"/>
              </a:rPr>
              <a:t> </a:t>
            </a:r>
            <a:r>
              <a:rPr lang="en-US" sz="2800" dirty="0" err="1" smtClean="0">
                <a:cs typeface="+mn-cs"/>
              </a:rPr>
              <a:t>dimensões</a:t>
            </a:r>
            <a:r>
              <a:rPr lang="en-US" sz="2800" dirty="0" smtClean="0">
                <a:cs typeface="+mn-cs"/>
              </a:rPr>
              <a:t> </a:t>
            </a:r>
            <a:r>
              <a:rPr lang="en-US" sz="2800" dirty="0" err="1" smtClean="0">
                <a:cs typeface="+mn-cs"/>
              </a:rPr>
              <a:t>perigosas</a:t>
            </a:r>
            <a:r>
              <a:rPr lang="en-US" sz="2800" dirty="0" smtClean="0">
                <a:cs typeface="+mn-cs"/>
              </a:rPr>
              <a:t>.</a:t>
            </a:r>
          </a:p>
        </p:txBody>
      </p:sp>
      <p:pic>
        <p:nvPicPr>
          <p:cNvPr id="7" name="Picture 2" descr="A:\FIRGURE.TIF"/>
          <p:cNvPicPr>
            <a:picLocks noChangeAspect="1" noChangeArrowheads="1"/>
          </p:cNvPicPr>
          <p:nvPr/>
        </p:nvPicPr>
        <p:blipFill>
          <a:blip r:embed="rId3"/>
          <a:srcRect/>
          <a:stretch>
            <a:fillRect/>
          </a:stretch>
        </p:blipFill>
        <p:spPr bwMode="auto">
          <a:xfrm>
            <a:off x="3152954" y="3124200"/>
            <a:ext cx="4275404" cy="3108325"/>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ext Box 2"/>
          <p:cNvSpPr txBox="1">
            <a:spLocks noChangeArrowheads="1"/>
          </p:cNvSpPr>
          <p:nvPr/>
        </p:nvSpPr>
        <p:spPr bwMode="auto">
          <a:xfrm>
            <a:off x="1257300" y="381000"/>
            <a:ext cx="8153400" cy="5847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3200" b="1" dirty="0" smtClean="0">
                <a:solidFill>
                  <a:srgbClr val="A50021"/>
                </a:solidFill>
                <a:latin typeface="+mj-lt"/>
                <a:ea typeface="ＭＳ Ｐゴシック" charset="0"/>
              </a:rPr>
              <a:t>Sprinklers </a:t>
            </a:r>
            <a:r>
              <a:rPr lang="en-US" sz="3200" b="1" dirty="0" err="1" smtClean="0">
                <a:solidFill>
                  <a:srgbClr val="A50021"/>
                </a:solidFill>
                <a:latin typeface="+mj-lt"/>
                <a:ea typeface="ＭＳ Ｐゴシック" charset="0"/>
              </a:rPr>
              <a:t>Teriam</a:t>
            </a:r>
            <a:r>
              <a:rPr lang="en-US" sz="3200" b="1" dirty="0" smtClean="0">
                <a:solidFill>
                  <a:srgbClr val="A50021"/>
                </a:solidFill>
                <a:latin typeface="+mj-lt"/>
                <a:ea typeface="ＭＳ Ｐゴシック" charset="0"/>
              </a:rPr>
              <a:t> </a:t>
            </a:r>
            <a:r>
              <a:rPr lang="en-US" sz="3200" b="1" dirty="0" err="1" smtClean="0">
                <a:solidFill>
                  <a:srgbClr val="A50021"/>
                </a:solidFill>
                <a:latin typeface="+mj-lt"/>
                <a:ea typeface="ＭＳ Ｐゴシック" charset="0"/>
              </a:rPr>
              <a:t>Salvado</a:t>
            </a:r>
            <a:r>
              <a:rPr lang="en-US" sz="3200" b="1" dirty="0" smtClean="0">
                <a:solidFill>
                  <a:srgbClr val="A50021"/>
                </a:solidFill>
                <a:latin typeface="+mj-lt"/>
                <a:ea typeface="ＭＳ Ｐゴシック" charset="0"/>
              </a:rPr>
              <a:t> </a:t>
            </a:r>
            <a:r>
              <a:rPr lang="en-US" sz="3200" b="1" dirty="0" err="1" smtClean="0">
                <a:solidFill>
                  <a:srgbClr val="A50021"/>
                </a:solidFill>
                <a:latin typeface="+mj-lt"/>
                <a:ea typeface="ＭＳ Ｐゴシック" charset="0"/>
              </a:rPr>
              <a:t>Vidas</a:t>
            </a:r>
            <a:r>
              <a:rPr lang="en-US" sz="3200" b="1" dirty="0" smtClean="0">
                <a:solidFill>
                  <a:srgbClr val="A50021"/>
                </a:solidFill>
                <a:latin typeface="+mj-lt"/>
                <a:ea typeface="ＭＳ Ｐゴシック" charset="0"/>
              </a:rPr>
              <a:t>?</a:t>
            </a:r>
            <a:endParaRPr lang="en-US" sz="3200" b="1" dirty="0">
              <a:solidFill>
                <a:srgbClr val="A50021"/>
              </a:solidFill>
              <a:latin typeface="+mj-lt"/>
              <a:ea typeface="ＭＳ Ｐゴシック" charset="0"/>
            </a:endParaRPr>
          </a:p>
        </p:txBody>
      </p:sp>
      <p:sp>
        <p:nvSpPr>
          <p:cNvPr id="15363" name="Rectangle 6"/>
          <p:cNvSpPr>
            <a:spLocks noChangeArrowheads="1"/>
          </p:cNvSpPr>
          <p:nvPr/>
        </p:nvSpPr>
        <p:spPr bwMode="auto">
          <a:xfrm>
            <a:off x="6172200" y="4114800"/>
            <a:ext cx="3943350" cy="1447800"/>
          </a:xfrm>
          <a:prstGeom prst="rect">
            <a:avLst/>
          </a:prstGeom>
          <a:noFill/>
          <a:ln w="9525">
            <a:noFill/>
            <a:miter lim="800000"/>
            <a:headEnd/>
            <a:tailEnd/>
          </a:ln>
        </p:spPr>
        <p:txBody>
          <a:bodyPr/>
          <a:lstStyle/>
          <a:p>
            <a:pPr marL="342900" indent="-342900">
              <a:buClr>
                <a:srgbClr val="BFFFE2"/>
              </a:buClr>
              <a:buSzPct val="85000"/>
              <a:buFont typeface="Wingdings" pitchFamily="2" charset="2"/>
              <a:buNone/>
            </a:pPr>
            <a:endParaRPr lang="en-US" sz="1800">
              <a:solidFill>
                <a:schemeClr val="tx2"/>
              </a:solidFill>
            </a:endParaRPr>
          </a:p>
        </p:txBody>
      </p:sp>
      <p:sp>
        <p:nvSpPr>
          <p:cNvPr id="15364" name="Rectangle 3"/>
          <p:cNvSpPr txBox="1">
            <a:spLocks noChangeArrowheads="1"/>
          </p:cNvSpPr>
          <p:nvPr/>
        </p:nvSpPr>
        <p:spPr bwMode="auto">
          <a:xfrm>
            <a:off x="876300" y="1676400"/>
            <a:ext cx="8382000" cy="3733800"/>
          </a:xfrm>
          <a:prstGeom prst="rect">
            <a:avLst/>
          </a:prstGeom>
          <a:noFill/>
          <a:ln w="9525">
            <a:noFill/>
            <a:miter lim="800000"/>
            <a:headEnd/>
            <a:tailEnd/>
          </a:ln>
        </p:spPr>
        <p:txBody>
          <a:bodyPr/>
          <a:lstStyle/>
          <a:p>
            <a:pPr marL="342900" indent="-342900">
              <a:spcBef>
                <a:spcPct val="20000"/>
              </a:spcBef>
              <a:buClr>
                <a:schemeClr val="accent2"/>
              </a:buClr>
              <a:buSzPct val="75000"/>
              <a:buFont typeface="Wingdings" pitchFamily="2" charset="2"/>
              <a:buChar char="§"/>
            </a:pPr>
            <a:r>
              <a:rPr lang="en-US" sz="2800" dirty="0" err="1" smtClean="0"/>
              <a:t>Por</a:t>
            </a:r>
            <a:r>
              <a:rPr lang="en-US" sz="2800" dirty="0" smtClean="0"/>
              <a:t> </a:t>
            </a:r>
            <a:r>
              <a:rPr lang="en-US" sz="2800" dirty="0" err="1" smtClean="0"/>
              <a:t>haver</a:t>
            </a:r>
            <a:r>
              <a:rPr lang="en-US" sz="2800" dirty="0" smtClean="0"/>
              <a:t> </a:t>
            </a:r>
            <a:r>
              <a:rPr lang="en-US" sz="2800" dirty="0" err="1" smtClean="0"/>
              <a:t>dúvidas</a:t>
            </a:r>
            <a:r>
              <a:rPr lang="en-US" sz="2800" dirty="0" smtClean="0"/>
              <a:t> </a:t>
            </a:r>
            <a:r>
              <a:rPr lang="en-US" sz="2800" dirty="0" err="1" smtClean="0"/>
              <a:t>sobre</a:t>
            </a:r>
            <a:r>
              <a:rPr lang="en-US" sz="2800" dirty="0" smtClean="0"/>
              <a:t> se a </a:t>
            </a:r>
            <a:r>
              <a:rPr lang="en-US" sz="2800" dirty="0" err="1" smtClean="0"/>
              <a:t>velocidade</a:t>
            </a:r>
            <a:r>
              <a:rPr lang="en-US" sz="2800" dirty="0" smtClean="0"/>
              <a:t> de </a:t>
            </a:r>
            <a:r>
              <a:rPr lang="en-US" sz="2800" dirty="0" err="1" smtClean="0"/>
              <a:t>resposta</a:t>
            </a:r>
            <a:r>
              <a:rPr lang="en-US" sz="2800" dirty="0" smtClean="0"/>
              <a:t> dos sprinklers </a:t>
            </a:r>
            <a:r>
              <a:rPr lang="en-US" sz="2800" dirty="0" err="1" smtClean="0"/>
              <a:t>seria</a:t>
            </a:r>
            <a:r>
              <a:rPr lang="en-US" sz="2800" dirty="0" smtClean="0"/>
              <a:t> </a:t>
            </a:r>
            <a:r>
              <a:rPr lang="en-US" sz="2800" dirty="0" err="1" smtClean="0"/>
              <a:t>rápida</a:t>
            </a:r>
            <a:r>
              <a:rPr lang="en-US" sz="2800" dirty="0" smtClean="0"/>
              <a:t> o </a:t>
            </a:r>
            <a:r>
              <a:rPr lang="en-US" sz="2800" dirty="0" err="1" smtClean="0"/>
              <a:t>suficiente</a:t>
            </a:r>
            <a:r>
              <a:rPr lang="en-US" sz="2800" dirty="0" smtClean="0"/>
              <a:t> </a:t>
            </a:r>
            <a:r>
              <a:rPr lang="en-US" sz="2800" dirty="0" err="1" smtClean="0"/>
              <a:t>para</a:t>
            </a:r>
            <a:r>
              <a:rPr lang="en-US" sz="2800" dirty="0" smtClean="0"/>
              <a:t> </a:t>
            </a:r>
            <a:r>
              <a:rPr lang="en-US" sz="2800" dirty="0" err="1" smtClean="0"/>
              <a:t>salvar</a:t>
            </a:r>
            <a:r>
              <a:rPr lang="en-US" sz="2800" dirty="0" smtClean="0"/>
              <a:t> </a:t>
            </a:r>
            <a:r>
              <a:rPr lang="en-US" sz="2800" dirty="0" err="1" smtClean="0"/>
              <a:t>vidas</a:t>
            </a:r>
            <a:r>
              <a:rPr lang="en-US" sz="2800" dirty="0" smtClean="0"/>
              <a:t> </a:t>
            </a:r>
            <a:r>
              <a:rPr lang="en-US" sz="2800" dirty="0" err="1" smtClean="0"/>
              <a:t>em</a:t>
            </a:r>
            <a:r>
              <a:rPr lang="en-US" sz="2800" dirty="0" smtClean="0"/>
              <a:t> um </a:t>
            </a:r>
            <a:r>
              <a:rPr lang="en-US" sz="2800" dirty="0" err="1" smtClean="0"/>
              <a:t>incêndio</a:t>
            </a:r>
            <a:r>
              <a:rPr lang="en-US" sz="2800" dirty="0" smtClean="0"/>
              <a:t> </a:t>
            </a:r>
            <a:r>
              <a:rPr lang="en-US" sz="2800" dirty="0" err="1" smtClean="0"/>
              <a:t>como</a:t>
            </a:r>
            <a:r>
              <a:rPr lang="en-US" sz="2800" dirty="0" smtClean="0"/>
              <a:t> o </a:t>
            </a:r>
            <a:r>
              <a:rPr lang="en-US" sz="2800" dirty="0" err="1" smtClean="0"/>
              <a:t>ocorrido</a:t>
            </a:r>
            <a:r>
              <a:rPr lang="en-US" sz="2800" dirty="0" smtClean="0"/>
              <a:t> no Station Nightclub, </a:t>
            </a:r>
            <a:r>
              <a:rPr lang="en-US" sz="2800" dirty="0" err="1" smtClean="0"/>
              <a:t>onde</a:t>
            </a:r>
            <a:r>
              <a:rPr lang="en-US" sz="2800" dirty="0" smtClean="0"/>
              <a:t> </a:t>
            </a:r>
            <a:r>
              <a:rPr lang="en-US" sz="2800" dirty="0" err="1" smtClean="0"/>
              <a:t>houve</a:t>
            </a:r>
            <a:r>
              <a:rPr lang="en-US" sz="2800" dirty="0" smtClean="0"/>
              <a:t> </a:t>
            </a:r>
            <a:r>
              <a:rPr lang="en-US" sz="2800" dirty="0" err="1" smtClean="0"/>
              <a:t>propagação</a:t>
            </a:r>
            <a:r>
              <a:rPr lang="en-US" sz="2800" dirty="0" smtClean="0"/>
              <a:t> </a:t>
            </a:r>
            <a:r>
              <a:rPr lang="en-US" sz="2800" dirty="0" err="1" smtClean="0"/>
              <a:t>rápida</a:t>
            </a:r>
            <a:r>
              <a:rPr lang="en-US" sz="2800" dirty="0" smtClean="0"/>
              <a:t> </a:t>
            </a:r>
            <a:r>
              <a:rPr lang="en-US" sz="2800" dirty="0" err="1" smtClean="0"/>
              <a:t>devido</a:t>
            </a:r>
            <a:r>
              <a:rPr lang="en-US" sz="2800" dirty="0" smtClean="0"/>
              <a:t> à espuma </a:t>
            </a:r>
            <a:r>
              <a:rPr lang="en-US" sz="2800" dirty="0" err="1" smtClean="0"/>
              <a:t>exposta</a:t>
            </a:r>
            <a:r>
              <a:rPr lang="en-US" sz="2800" dirty="0" smtClean="0"/>
              <a:t>, </a:t>
            </a:r>
            <a:r>
              <a:rPr lang="en-US" sz="2800" dirty="0" err="1" smtClean="0"/>
              <a:t>foram</a:t>
            </a:r>
            <a:r>
              <a:rPr lang="en-US" sz="2800" dirty="0" smtClean="0"/>
              <a:t> </a:t>
            </a:r>
            <a:r>
              <a:rPr lang="en-US" sz="2800" dirty="0" err="1" smtClean="0"/>
              <a:t>realizados</a:t>
            </a:r>
            <a:r>
              <a:rPr lang="en-US" sz="2800" dirty="0" smtClean="0"/>
              <a:t> </a:t>
            </a:r>
            <a:r>
              <a:rPr lang="en-US" sz="2800" dirty="0" err="1" smtClean="0"/>
              <a:t>vários</a:t>
            </a:r>
            <a:r>
              <a:rPr lang="en-US" sz="2800" dirty="0" smtClean="0"/>
              <a:t> testes no NIST – National Institute of Standards and Technology, </a:t>
            </a:r>
            <a:r>
              <a:rPr lang="en-US" sz="2800" dirty="0" err="1" smtClean="0"/>
              <a:t>entidade</a:t>
            </a:r>
            <a:r>
              <a:rPr lang="en-US" sz="2800" dirty="0" smtClean="0"/>
              <a:t> do </a:t>
            </a:r>
            <a:r>
              <a:rPr lang="en-US" sz="2800" dirty="0" err="1" smtClean="0"/>
              <a:t>governo</a:t>
            </a:r>
            <a:r>
              <a:rPr lang="en-US" sz="2800" dirty="0" smtClean="0"/>
              <a:t> federal </a:t>
            </a:r>
            <a:r>
              <a:rPr lang="en-US" sz="2800" dirty="0" err="1" smtClean="0"/>
              <a:t>norte-americano</a:t>
            </a:r>
            <a:r>
              <a:rPr lang="en-US" sz="2800" dirty="0" smtClean="0"/>
              <a:t>, </a:t>
            </a:r>
            <a:r>
              <a:rPr lang="en-US" sz="2800" dirty="0" err="1" smtClean="0"/>
              <a:t>como</a:t>
            </a:r>
            <a:r>
              <a:rPr lang="en-US" sz="2800" dirty="0" smtClean="0"/>
              <a:t> parte da </a:t>
            </a:r>
            <a:r>
              <a:rPr lang="en-US" sz="2800" dirty="0" err="1" smtClean="0"/>
              <a:t>investigação</a:t>
            </a:r>
            <a:r>
              <a:rPr lang="en-US" sz="2800" dirty="0" smtClean="0"/>
              <a:t> do </a:t>
            </a:r>
            <a:r>
              <a:rPr lang="en-US" sz="2800" dirty="0" err="1" smtClean="0"/>
              <a:t>incêndio</a:t>
            </a:r>
            <a:r>
              <a:rPr lang="en-US" sz="2800" dirty="0" smtClean="0"/>
              <a:t>.</a:t>
            </a:r>
            <a:endParaRPr lang="en-US" sz="2800" dirty="0"/>
          </a:p>
          <a:p>
            <a:pPr marL="342900" indent="-342900">
              <a:lnSpc>
                <a:spcPct val="80000"/>
              </a:lnSpc>
              <a:spcBef>
                <a:spcPct val="20000"/>
              </a:spcBef>
              <a:buClr>
                <a:schemeClr val="accent2"/>
              </a:buClr>
              <a:buSzPct val="75000"/>
              <a:buFont typeface="Wingdings" pitchFamily="2" charset="2"/>
              <a:buChar char="§"/>
            </a:pPr>
            <a:endParaRPr lang="en-US" sz="2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1181100" y="304800"/>
            <a:ext cx="8915400" cy="5847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3200" b="1" dirty="0" err="1" smtClean="0">
                <a:solidFill>
                  <a:srgbClr val="A50021"/>
                </a:solidFill>
                <a:latin typeface="+mj-lt"/>
                <a:ea typeface="ＭＳ Ｐゴシック" charset="0"/>
              </a:rPr>
              <a:t>Reconstrução</a:t>
            </a:r>
            <a:r>
              <a:rPr lang="en-US" sz="3200" b="1" dirty="0" smtClean="0">
                <a:solidFill>
                  <a:srgbClr val="A50021"/>
                </a:solidFill>
                <a:latin typeface="+mj-lt"/>
                <a:ea typeface="ＭＳ Ｐゴシック" charset="0"/>
              </a:rPr>
              <a:t> da </a:t>
            </a:r>
            <a:r>
              <a:rPr lang="en-US" sz="3200" b="1" dirty="0" err="1" smtClean="0">
                <a:solidFill>
                  <a:srgbClr val="A50021"/>
                </a:solidFill>
                <a:latin typeface="+mj-lt"/>
                <a:ea typeface="ＭＳ Ｐゴシック" charset="0"/>
              </a:rPr>
              <a:t>Área</a:t>
            </a:r>
            <a:r>
              <a:rPr lang="en-US" sz="3200" b="1" dirty="0" smtClean="0">
                <a:solidFill>
                  <a:srgbClr val="A50021"/>
                </a:solidFill>
                <a:latin typeface="+mj-lt"/>
                <a:ea typeface="ＭＳ Ｐゴシック" charset="0"/>
              </a:rPr>
              <a:t> de </a:t>
            </a:r>
            <a:r>
              <a:rPr lang="en-US" sz="3200" b="1" dirty="0" err="1" smtClean="0">
                <a:solidFill>
                  <a:srgbClr val="A50021"/>
                </a:solidFill>
                <a:latin typeface="+mj-lt"/>
                <a:ea typeface="ＭＳ Ｐゴシック" charset="0"/>
              </a:rPr>
              <a:t>Incêndio</a:t>
            </a:r>
            <a:r>
              <a:rPr lang="en-US" sz="3200" b="1" dirty="0" smtClean="0">
                <a:solidFill>
                  <a:srgbClr val="A50021"/>
                </a:solidFill>
                <a:latin typeface="+mj-lt"/>
                <a:ea typeface="ＭＳ Ｐゴシック" charset="0"/>
              </a:rPr>
              <a:t> no NIST</a:t>
            </a:r>
            <a:endParaRPr lang="en-US" sz="3200" b="1" dirty="0">
              <a:solidFill>
                <a:srgbClr val="A50021"/>
              </a:solidFill>
              <a:latin typeface="+mj-lt"/>
              <a:ea typeface="ＭＳ Ｐゴシック" charset="0"/>
            </a:endParaRPr>
          </a:p>
        </p:txBody>
      </p:sp>
      <p:pic>
        <p:nvPicPr>
          <p:cNvPr id="16387" name="Picture 4" descr="P2220052"/>
          <p:cNvPicPr>
            <a:picLocks noChangeAspect="1" noChangeArrowheads="1"/>
          </p:cNvPicPr>
          <p:nvPr/>
        </p:nvPicPr>
        <p:blipFill>
          <a:blip r:embed="rId3"/>
          <a:srcRect/>
          <a:stretch>
            <a:fillRect/>
          </a:stretch>
        </p:blipFill>
        <p:spPr bwMode="auto">
          <a:xfrm>
            <a:off x="571500" y="1420813"/>
            <a:ext cx="4121150" cy="2922587"/>
          </a:xfrm>
          <a:prstGeom prst="rect">
            <a:avLst/>
          </a:prstGeom>
          <a:noFill/>
          <a:ln w="9525">
            <a:solidFill>
              <a:srgbClr val="3333CC"/>
            </a:solidFill>
            <a:miter lim="800000"/>
            <a:headEnd/>
            <a:tailEnd/>
          </a:ln>
        </p:spPr>
      </p:pic>
      <p:pic>
        <p:nvPicPr>
          <p:cNvPr id="16388" name="Picture 5"/>
          <p:cNvPicPr>
            <a:picLocks noChangeAspect="1" noChangeArrowheads="1"/>
          </p:cNvPicPr>
          <p:nvPr/>
        </p:nvPicPr>
        <p:blipFill>
          <a:blip r:embed="rId4"/>
          <a:srcRect/>
          <a:stretch>
            <a:fillRect/>
          </a:stretch>
        </p:blipFill>
        <p:spPr bwMode="auto">
          <a:xfrm>
            <a:off x="5295900" y="1371600"/>
            <a:ext cx="4457700" cy="2971800"/>
          </a:xfrm>
          <a:prstGeom prst="rect">
            <a:avLst/>
          </a:prstGeom>
          <a:noFill/>
          <a:ln w="9525">
            <a:solidFill>
              <a:srgbClr val="3333CC"/>
            </a:solidFill>
            <a:miter lim="800000"/>
            <a:headEnd/>
            <a:tailEnd/>
          </a:ln>
        </p:spPr>
      </p:pic>
      <p:sp>
        <p:nvSpPr>
          <p:cNvPr id="16389" name="Rectangle 6"/>
          <p:cNvSpPr>
            <a:spLocks noChangeArrowheads="1"/>
          </p:cNvSpPr>
          <p:nvPr/>
        </p:nvSpPr>
        <p:spPr bwMode="auto">
          <a:xfrm>
            <a:off x="6172200" y="4114800"/>
            <a:ext cx="3943350" cy="1447800"/>
          </a:xfrm>
          <a:prstGeom prst="rect">
            <a:avLst/>
          </a:prstGeom>
          <a:noFill/>
          <a:ln w="9525">
            <a:noFill/>
            <a:miter lim="800000"/>
            <a:headEnd/>
            <a:tailEnd/>
          </a:ln>
        </p:spPr>
        <p:txBody>
          <a:bodyPr/>
          <a:lstStyle/>
          <a:p>
            <a:pPr marL="342900" indent="-342900">
              <a:buClr>
                <a:srgbClr val="BFFFE2"/>
              </a:buClr>
              <a:buSzPct val="85000"/>
              <a:buFont typeface="Wingdings" pitchFamily="2" charset="2"/>
              <a:buNone/>
            </a:pPr>
            <a:endParaRPr lang="en-US" sz="1800">
              <a:solidFill>
                <a:schemeClr val="tx2"/>
              </a:solidFill>
            </a:endParaRPr>
          </a:p>
        </p:txBody>
      </p:sp>
      <p:sp>
        <p:nvSpPr>
          <p:cNvPr id="7" name="Rectangle 3"/>
          <p:cNvSpPr txBox="1">
            <a:spLocks noChangeArrowheads="1"/>
          </p:cNvSpPr>
          <p:nvPr/>
        </p:nvSpPr>
        <p:spPr>
          <a:xfrm>
            <a:off x="419100" y="4648200"/>
            <a:ext cx="8382000" cy="990600"/>
          </a:xfrm>
          <a:prstGeom prst="rect">
            <a:avLst/>
          </a:prstGeom>
        </p:spPr>
        <p:txBody>
          <a:bodyPr/>
          <a:lstStyle>
            <a:lvl1pPr marL="342900" indent="-342900" algn="l" rtl="0" eaLnBrk="0" fontAlgn="base" hangingPunct="0">
              <a:spcBef>
                <a:spcPct val="20000"/>
              </a:spcBef>
              <a:spcAft>
                <a:spcPct val="0"/>
              </a:spcAft>
              <a:buClr>
                <a:schemeClr val="accent2"/>
              </a:buClr>
              <a:buSzPct val="75000"/>
              <a:buFont typeface="Monotype Sorts" charset="0"/>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9pPr>
          </a:lstStyle>
          <a:p>
            <a:pPr>
              <a:buFont typeface="Wingdings" pitchFamily="2" charset="2"/>
              <a:buChar char="§"/>
              <a:defRPr/>
            </a:pPr>
            <a:r>
              <a:rPr lang="en-US" sz="2400" dirty="0" smtClean="0">
                <a:solidFill>
                  <a:schemeClr val="tx2"/>
                </a:solidFill>
              </a:rPr>
              <a:t>O </a:t>
            </a:r>
            <a:r>
              <a:rPr lang="en-US" sz="2400" dirty="0" err="1" smtClean="0">
                <a:solidFill>
                  <a:schemeClr val="tx2"/>
                </a:solidFill>
              </a:rPr>
              <a:t>palco</a:t>
            </a:r>
            <a:r>
              <a:rPr lang="en-US" sz="2400" dirty="0" smtClean="0">
                <a:solidFill>
                  <a:schemeClr val="tx2"/>
                </a:solidFill>
              </a:rPr>
              <a:t> </a:t>
            </a:r>
            <a:r>
              <a:rPr lang="en-US" sz="2400" dirty="0" err="1" smtClean="0">
                <a:solidFill>
                  <a:schemeClr val="tx2"/>
                </a:solidFill>
              </a:rPr>
              <a:t>foi</a:t>
            </a:r>
            <a:r>
              <a:rPr lang="en-US" sz="2400" dirty="0" smtClean="0">
                <a:solidFill>
                  <a:schemeClr val="tx2"/>
                </a:solidFill>
              </a:rPr>
              <a:t> </a:t>
            </a:r>
            <a:r>
              <a:rPr lang="en-US" sz="2400" dirty="0" err="1" smtClean="0">
                <a:solidFill>
                  <a:schemeClr val="tx2"/>
                </a:solidFill>
              </a:rPr>
              <a:t>reconstruído</a:t>
            </a:r>
            <a:r>
              <a:rPr lang="en-US" sz="2400" dirty="0" smtClean="0">
                <a:solidFill>
                  <a:schemeClr val="tx2"/>
                </a:solidFill>
              </a:rPr>
              <a:t> e </a:t>
            </a:r>
            <a:r>
              <a:rPr lang="en-US" sz="2400" dirty="0" err="1" smtClean="0">
                <a:solidFill>
                  <a:schemeClr val="tx2"/>
                </a:solidFill>
              </a:rPr>
              <a:t>vários</a:t>
            </a:r>
            <a:r>
              <a:rPr lang="en-US" sz="2400" dirty="0" smtClean="0">
                <a:solidFill>
                  <a:schemeClr val="tx2"/>
                </a:solidFill>
              </a:rPr>
              <a:t> </a:t>
            </a:r>
            <a:r>
              <a:rPr lang="en-US" sz="2400" dirty="0" err="1" smtClean="0">
                <a:solidFill>
                  <a:schemeClr val="tx2"/>
                </a:solidFill>
              </a:rPr>
              <a:t>ensaios</a:t>
            </a:r>
            <a:r>
              <a:rPr lang="en-US" sz="2400" dirty="0" smtClean="0">
                <a:solidFill>
                  <a:schemeClr val="tx2"/>
                </a:solidFill>
              </a:rPr>
              <a:t> </a:t>
            </a:r>
            <a:r>
              <a:rPr lang="en-US" sz="2400" dirty="0" err="1" smtClean="0">
                <a:solidFill>
                  <a:schemeClr val="tx2"/>
                </a:solidFill>
              </a:rPr>
              <a:t>foram</a:t>
            </a:r>
            <a:r>
              <a:rPr lang="en-US" sz="2400" dirty="0" smtClean="0">
                <a:solidFill>
                  <a:schemeClr val="tx2"/>
                </a:solidFill>
              </a:rPr>
              <a:t> </a:t>
            </a:r>
            <a:r>
              <a:rPr lang="en-US" sz="2400" dirty="0" err="1" smtClean="0">
                <a:solidFill>
                  <a:schemeClr val="tx2"/>
                </a:solidFill>
              </a:rPr>
              <a:t>realizados</a:t>
            </a:r>
            <a:r>
              <a:rPr lang="en-US" sz="2400" dirty="0" smtClean="0">
                <a:solidFill>
                  <a:schemeClr val="tx2"/>
                </a:solidFill>
              </a:rPr>
              <a:t> </a:t>
            </a:r>
            <a:r>
              <a:rPr lang="en-US" sz="2400" dirty="0" err="1" smtClean="0">
                <a:solidFill>
                  <a:schemeClr val="tx2"/>
                </a:solidFill>
              </a:rPr>
              <a:t>tentando</a:t>
            </a:r>
            <a:r>
              <a:rPr lang="en-US" sz="2400" dirty="0" smtClean="0">
                <a:solidFill>
                  <a:schemeClr val="tx2"/>
                </a:solidFill>
              </a:rPr>
              <a:t>-se </a:t>
            </a:r>
            <a:r>
              <a:rPr lang="en-US" sz="2400" dirty="0" err="1" smtClean="0">
                <a:solidFill>
                  <a:schemeClr val="tx2"/>
                </a:solidFill>
              </a:rPr>
              <a:t>simular</a:t>
            </a:r>
            <a:r>
              <a:rPr lang="en-US" sz="2400" dirty="0" smtClean="0">
                <a:solidFill>
                  <a:schemeClr val="tx2"/>
                </a:solidFill>
              </a:rPr>
              <a:t> </a:t>
            </a:r>
            <a:r>
              <a:rPr lang="en-US" sz="2400" dirty="0" err="1" smtClean="0">
                <a:solidFill>
                  <a:schemeClr val="tx2"/>
                </a:solidFill>
              </a:rPr>
              <a:t>ao</a:t>
            </a:r>
            <a:r>
              <a:rPr lang="en-US" sz="2400" dirty="0" smtClean="0">
                <a:solidFill>
                  <a:schemeClr val="tx2"/>
                </a:solidFill>
              </a:rPr>
              <a:t> </a:t>
            </a:r>
            <a:r>
              <a:rPr lang="en-US" sz="2400" dirty="0" err="1" smtClean="0">
                <a:solidFill>
                  <a:schemeClr val="tx2"/>
                </a:solidFill>
              </a:rPr>
              <a:t>máximo</a:t>
            </a:r>
            <a:r>
              <a:rPr lang="en-US" sz="2400" dirty="0" smtClean="0">
                <a:solidFill>
                  <a:schemeClr val="tx2"/>
                </a:solidFill>
              </a:rPr>
              <a:t> o </a:t>
            </a:r>
            <a:r>
              <a:rPr lang="en-US" sz="2400" dirty="0" err="1" smtClean="0">
                <a:solidFill>
                  <a:schemeClr val="tx2"/>
                </a:solidFill>
              </a:rPr>
              <a:t>incêndio</a:t>
            </a:r>
            <a:r>
              <a:rPr lang="en-US" sz="2400" dirty="0" smtClean="0">
                <a:solidFill>
                  <a:schemeClr val="tx2"/>
                </a:solidFill>
              </a:rPr>
              <a:t> real, </a:t>
            </a:r>
            <a:r>
              <a:rPr lang="en-US" sz="2400" dirty="0" err="1" smtClean="0">
                <a:solidFill>
                  <a:schemeClr val="tx2"/>
                </a:solidFill>
              </a:rPr>
              <a:t>que</a:t>
            </a:r>
            <a:r>
              <a:rPr lang="en-US" sz="2400" dirty="0" smtClean="0">
                <a:solidFill>
                  <a:schemeClr val="tx2"/>
                </a:solidFill>
              </a:rPr>
              <a:t> </a:t>
            </a:r>
            <a:r>
              <a:rPr lang="en-US" sz="2400" dirty="0" err="1" smtClean="0">
                <a:solidFill>
                  <a:schemeClr val="tx2"/>
                </a:solidFill>
              </a:rPr>
              <a:t>havia</a:t>
            </a:r>
            <a:r>
              <a:rPr lang="en-US" sz="2400" dirty="0" smtClean="0">
                <a:solidFill>
                  <a:schemeClr val="tx2"/>
                </a:solidFill>
              </a:rPr>
              <a:t> </a:t>
            </a:r>
            <a:r>
              <a:rPr lang="en-US" sz="2400" dirty="0" err="1" smtClean="0">
                <a:solidFill>
                  <a:schemeClr val="tx2"/>
                </a:solidFill>
              </a:rPr>
              <a:t>sido</a:t>
            </a:r>
            <a:r>
              <a:rPr lang="en-US" sz="2400" dirty="0" smtClean="0">
                <a:solidFill>
                  <a:schemeClr val="tx2"/>
                </a:solidFill>
              </a:rPr>
              <a:t> </a:t>
            </a:r>
            <a:r>
              <a:rPr lang="en-US" sz="2400" dirty="0" err="1" smtClean="0">
                <a:solidFill>
                  <a:schemeClr val="tx2"/>
                </a:solidFill>
              </a:rPr>
              <a:t>filmado</a:t>
            </a:r>
            <a:r>
              <a:rPr lang="en-US" sz="2400" dirty="0" smtClean="0">
                <a:solidFill>
                  <a:schemeClr val="tx2"/>
                </a:solidFill>
              </a:rPr>
              <a:t> </a:t>
            </a:r>
            <a:r>
              <a:rPr lang="en-US" sz="2400" dirty="0" err="1" smtClean="0">
                <a:solidFill>
                  <a:schemeClr val="tx2"/>
                </a:solidFill>
              </a:rPr>
              <a:t>por</a:t>
            </a:r>
            <a:r>
              <a:rPr lang="en-US" sz="2400" dirty="0" smtClean="0">
                <a:solidFill>
                  <a:schemeClr val="tx2"/>
                </a:solidFill>
              </a:rPr>
              <a:t> </a:t>
            </a:r>
            <a:r>
              <a:rPr lang="en-US" sz="2400" dirty="0" err="1" smtClean="0">
                <a:solidFill>
                  <a:schemeClr val="tx2"/>
                </a:solidFill>
              </a:rPr>
              <a:t>uma</a:t>
            </a:r>
            <a:r>
              <a:rPr lang="en-US" sz="2400" dirty="0" smtClean="0">
                <a:solidFill>
                  <a:schemeClr val="tx2"/>
                </a:solidFill>
              </a:rPr>
              <a:t> </a:t>
            </a:r>
            <a:r>
              <a:rPr lang="en-US" sz="2400" dirty="0" err="1" smtClean="0">
                <a:solidFill>
                  <a:schemeClr val="tx2"/>
                </a:solidFill>
              </a:rPr>
              <a:t>equipe</a:t>
            </a:r>
            <a:r>
              <a:rPr lang="en-US" sz="2400" dirty="0" smtClean="0">
                <a:solidFill>
                  <a:schemeClr val="tx2"/>
                </a:solidFill>
              </a:rPr>
              <a:t> de </a:t>
            </a:r>
            <a:r>
              <a:rPr lang="en-US" sz="2400" dirty="0" err="1" smtClean="0">
                <a:solidFill>
                  <a:schemeClr val="tx2"/>
                </a:solidFill>
              </a:rPr>
              <a:t>televisão</a:t>
            </a:r>
            <a:r>
              <a:rPr lang="en-US" sz="2400" dirty="0" smtClean="0">
                <a:solidFill>
                  <a:schemeClr val="tx2"/>
                </a:solidFill>
              </a:rPr>
              <a:t> </a:t>
            </a:r>
            <a:r>
              <a:rPr lang="en-US" sz="2400" dirty="0" err="1" smtClean="0">
                <a:solidFill>
                  <a:schemeClr val="tx2"/>
                </a:solidFill>
              </a:rPr>
              <a:t>na</a:t>
            </a:r>
            <a:r>
              <a:rPr lang="en-US" sz="2400" dirty="0" smtClean="0">
                <a:solidFill>
                  <a:schemeClr val="tx2"/>
                </a:solidFill>
              </a:rPr>
              <a:t> </a:t>
            </a:r>
            <a:r>
              <a:rPr lang="en-US" sz="2400" dirty="0" err="1" smtClean="0">
                <a:solidFill>
                  <a:schemeClr val="tx2"/>
                </a:solidFill>
              </a:rPr>
              <a:t>noite</a:t>
            </a:r>
            <a:r>
              <a:rPr lang="en-US" sz="2400" dirty="0" smtClean="0">
                <a:solidFill>
                  <a:schemeClr val="tx2"/>
                </a:solidFill>
              </a:rPr>
              <a:t> da </a:t>
            </a:r>
            <a:r>
              <a:rPr lang="en-US" sz="2400" dirty="0" err="1" smtClean="0">
                <a:solidFill>
                  <a:schemeClr val="tx2"/>
                </a:solidFill>
              </a:rPr>
              <a:t>tragédia</a:t>
            </a:r>
            <a:r>
              <a:rPr lang="en-US" sz="2400" dirty="0" smtClean="0">
                <a:solidFill>
                  <a:schemeClr val="tx2"/>
                </a:solidFill>
              </a:rPr>
              <a:t>.</a:t>
            </a:r>
            <a:endParaRPr lang="en-US" sz="2400" dirty="0">
              <a:solidFill>
                <a:schemeClr val="tx2"/>
              </a:solidFill>
            </a:endParaRPr>
          </a:p>
          <a:p>
            <a:pPr marL="0" indent="0">
              <a:lnSpc>
                <a:spcPct val="80000"/>
              </a:lnSpc>
              <a:buFont typeface="Wingdings" pitchFamily="2" charset="2"/>
              <a:buChar char="§"/>
              <a:defRPr/>
            </a:pPr>
            <a:endParaRPr lang="en-US" sz="2800" dirty="0">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1216025" y="304800"/>
            <a:ext cx="8575675" cy="762000"/>
          </a:xfrm>
        </p:spPr>
        <p:txBody>
          <a:bodyPr/>
          <a:lstStyle/>
          <a:p>
            <a:pPr>
              <a:defRPr/>
            </a:pPr>
            <a:r>
              <a:rPr lang="en-US" sz="3600" b="1" dirty="0" err="1" smtClean="0">
                <a:solidFill>
                  <a:srgbClr val="A50021"/>
                </a:solidFill>
                <a:cs typeface="+mj-cs"/>
              </a:rPr>
              <a:t>Compartimento</a:t>
            </a:r>
            <a:r>
              <a:rPr lang="en-US" sz="3600" b="1" dirty="0" smtClean="0">
                <a:solidFill>
                  <a:srgbClr val="A50021"/>
                </a:solidFill>
                <a:cs typeface="+mj-cs"/>
              </a:rPr>
              <a:t> de Testes do NIST</a:t>
            </a:r>
            <a:endParaRPr lang="en-US" sz="3600" dirty="0" smtClean="0">
              <a:solidFill>
                <a:schemeClr val="accent2"/>
              </a:solidFill>
              <a:cs typeface="+mj-cs"/>
            </a:endParaRPr>
          </a:p>
        </p:txBody>
      </p:sp>
      <p:pic>
        <p:nvPicPr>
          <p:cNvPr id="17411" name="Picture 3" descr="Fig1IsoDim6a [Converted]"/>
          <p:cNvPicPr>
            <a:picLocks noGrp="1" noChangeAspect="1" noChangeArrowheads="1"/>
          </p:cNvPicPr>
          <p:nvPr>
            <p:ph idx="1"/>
          </p:nvPr>
        </p:nvPicPr>
        <p:blipFill>
          <a:blip r:embed="rId2"/>
          <a:srcRect/>
          <a:stretch>
            <a:fillRect/>
          </a:stretch>
        </p:blipFill>
        <p:spPr>
          <a:xfrm>
            <a:off x="1333500" y="1905000"/>
            <a:ext cx="7261225" cy="3725863"/>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oor_ns.mpg">
            <a:hlinkClick r:id="" action="ppaction://media"/>
          </p:cNvPr>
          <p:cNvPicPr>
            <a:picLocks noRot="1" noChangeAspect="1"/>
          </p:cNvPicPr>
          <p:nvPr>
            <a:videoFile r:link="rId1"/>
          </p:nvPr>
        </p:nvPicPr>
        <p:blipFill>
          <a:blip r:embed="rId3"/>
          <a:stretch>
            <a:fillRect/>
          </a:stretch>
        </p:blipFill>
        <p:spPr>
          <a:xfrm>
            <a:off x="0" y="0"/>
            <a:ext cx="10287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7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oor_s.mpg">
            <a:hlinkClick r:id="" action="ppaction://media"/>
          </p:cNvPr>
          <p:cNvPicPr>
            <a:picLocks noRot="1" noChangeAspect="1"/>
          </p:cNvPicPr>
          <p:nvPr>
            <a:videoFile r:link="rId1"/>
          </p:nvPr>
        </p:nvPicPr>
        <p:blipFill>
          <a:blip r:embed="rId3"/>
          <a:stretch>
            <a:fillRect/>
          </a:stretch>
        </p:blipFill>
        <p:spPr>
          <a:xfrm>
            <a:off x="0" y="0"/>
            <a:ext cx="10287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7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1028700" y="304800"/>
            <a:ext cx="9258300" cy="685800"/>
          </a:xfrm>
        </p:spPr>
        <p:txBody>
          <a:bodyPr/>
          <a:lstStyle/>
          <a:p>
            <a:pPr>
              <a:defRPr/>
            </a:pPr>
            <a:r>
              <a:rPr lang="en-US" sz="3200" b="1" dirty="0" err="1" smtClean="0">
                <a:solidFill>
                  <a:srgbClr val="A50021"/>
                </a:solidFill>
                <a:cs typeface="+mj-cs"/>
              </a:rPr>
              <a:t>Temperatura</a:t>
            </a:r>
            <a:r>
              <a:rPr lang="en-US" sz="3200" b="1" dirty="0" smtClean="0">
                <a:solidFill>
                  <a:srgbClr val="A50021"/>
                </a:solidFill>
                <a:cs typeface="+mj-cs"/>
              </a:rPr>
              <a:t>: </a:t>
            </a:r>
            <a:r>
              <a:rPr lang="en-US" sz="3200" b="1" dirty="0" smtClean="0">
                <a:solidFill>
                  <a:srgbClr val="7A0CFF"/>
                </a:solidFill>
                <a:cs typeface="+mj-cs"/>
              </a:rPr>
              <a:t>Com sprinklers</a:t>
            </a:r>
            <a:r>
              <a:rPr lang="en-US" sz="3200" b="1" dirty="0" smtClean="0">
                <a:solidFill>
                  <a:srgbClr val="A50021"/>
                </a:solidFill>
                <a:cs typeface="+mj-cs"/>
              </a:rPr>
              <a:t> e </a:t>
            </a:r>
            <a:r>
              <a:rPr lang="en-US" sz="3200" b="1" dirty="0" err="1" smtClean="0">
                <a:solidFill>
                  <a:srgbClr val="FF0000"/>
                </a:solidFill>
                <a:cs typeface="+mj-cs"/>
              </a:rPr>
              <a:t>Sem</a:t>
            </a:r>
            <a:r>
              <a:rPr lang="en-US" sz="3200" b="1" dirty="0" smtClean="0">
                <a:solidFill>
                  <a:srgbClr val="FF0000"/>
                </a:solidFill>
                <a:cs typeface="+mj-cs"/>
              </a:rPr>
              <a:t> Sprinklers</a:t>
            </a:r>
            <a:endParaRPr lang="en-US" sz="3200" dirty="0" smtClean="0">
              <a:solidFill>
                <a:srgbClr val="FF0000"/>
              </a:solidFill>
              <a:cs typeface="+mj-cs"/>
            </a:endParaRPr>
          </a:p>
        </p:txBody>
      </p:sp>
      <p:pic>
        <p:nvPicPr>
          <p:cNvPr id="20483" name="Picture 3" descr="Fig5Temps_Spr_Unspr1a"/>
          <p:cNvPicPr>
            <a:picLocks noGrp="1" noChangeAspect="1" noChangeArrowheads="1"/>
          </p:cNvPicPr>
          <p:nvPr>
            <p:ph idx="1"/>
          </p:nvPr>
        </p:nvPicPr>
        <p:blipFill>
          <a:blip r:embed="rId2"/>
          <a:srcRect/>
          <a:stretch>
            <a:fillRect/>
          </a:stretch>
        </p:blipFill>
        <p:spPr>
          <a:xfrm>
            <a:off x="190500" y="609600"/>
            <a:ext cx="7410450" cy="5588000"/>
          </a:xfrm>
          <a:noFill/>
        </p:spPr>
      </p:pic>
      <p:sp>
        <p:nvSpPr>
          <p:cNvPr id="20484" name="Line 4"/>
          <p:cNvSpPr>
            <a:spLocks noChangeShapeType="1"/>
          </p:cNvSpPr>
          <p:nvPr/>
        </p:nvSpPr>
        <p:spPr bwMode="auto">
          <a:xfrm flipH="1">
            <a:off x="6743700" y="4876800"/>
            <a:ext cx="1524000" cy="0"/>
          </a:xfrm>
          <a:prstGeom prst="line">
            <a:avLst/>
          </a:prstGeom>
          <a:noFill/>
          <a:ln w="76200">
            <a:solidFill>
              <a:schemeClr val="tx1"/>
            </a:solidFill>
            <a:round/>
            <a:headEnd/>
            <a:tailEnd type="triangle" w="med" len="med"/>
          </a:ln>
        </p:spPr>
        <p:txBody>
          <a:bodyPr/>
          <a:lstStyle/>
          <a:p>
            <a:endParaRPr lang="en-US"/>
          </a:p>
        </p:txBody>
      </p:sp>
      <p:sp>
        <p:nvSpPr>
          <p:cNvPr id="20485" name="Text Box 5"/>
          <p:cNvSpPr txBox="1">
            <a:spLocks noChangeArrowheads="1"/>
          </p:cNvSpPr>
          <p:nvPr/>
        </p:nvSpPr>
        <p:spPr bwMode="auto">
          <a:xfrm>
            <a:off x="6819900" y="3810000"/>
            <a:ext cx="2971800" cy="830997"/>
          </a:xfrm>
          <a:prstGeom prst="rect">
            <a:avLst/>
          </a:prstGeom>
          <a:noFill/>
          <a:ln w="9525">
            <a:noFill/>
            <a:miter lim="800000"/>
            <a:headEnd/>
            <a:tailEnd/>
          </a:ln>
        </p:spPr>
        <p:txBody>
          <a:bodyPr wrap="square">
            <a:spAutoFit/>
          </a:bodyPr>
          <a:lstStyle/>
          <a:p>
            <a:r>
              <a:rPr lang="en-US" dirty="0" err="1" smtClean="0"/>
              <a:t>Limite</a:t>
            </a:r>
            <a:r>
              <a:rPr lang="en-US" dirty="0" smtClean="0"/>
              <a:t> </a:t>
            </a:r>
            <a:r>
              <a:rPr lang="en-US" dirty="0" err="1" smtClean="0"/>
              <a:t>letal</a:t>
            </a:r>
            <a:r>
              <a:rPr lang="en-US" dirty="0" smtClean="0"/>
              <a:t> </a:t>
            </a:r>
            <a:r>
              <a:rPr lang="en-US" dirty="0" err="1" smtClean="0"/>
              <a:t>aproximado</a:t>
            </a:r>
            <a:r>
              <a:rPr lang="en-US" dirty="0" smtClean="0"/>
              <a:t>:  </a:t>
            </a:r>
            <a:r>
              <a:rPr lang="en-US" dirty="0"/>
              <a:t>120</a:t>
            </a:r>
            <a:r>
              <a:rPr lang="en-US" baseline="30000" dirty="0"/>
              <a:t>o</a:t>
            </a:r>
            <a:r>
              <a:rPr lang="en-US" dirty="0"/>
              <a:t>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1257300" y="304800"/>
            <a:ext cx="8382000" cy="685800"/>
          </a:xfrm>
        </p:spPr>
        <p:txBody>
          <a:bodyPr/>
          <a:lstStyle/>
          <a:p>
            <a:pPr>
              <a:defRPr/>
            </a:pPr>
            <a:r>
              <a:rPr lang="en-US" sz="3600" b="1" dirty="0" smtClean="0">
                <a:solidFill>
                  <a:srgbClr val="A50021"/>
                </a:solidFill>
                <a:cs typeface="+mj-cs"/>
              </a:rPr>
              <a:t>CO:</a:t>
            </a:r>
            <a:r>
              <a:rPr lang="en-US" sz="3600" b="1" dirty="0">
                <a:solidFill>
                  <a:srgbClr val="A50021"/>
                </a:solidFill>
                <a:cs typeface="+mj-cs"/>
              </a:rPr>
              <a:t> </a:t>
            </a:r>
            <a:r>
              <a:rPr lang="en-US" sz="3600" b="1" dirty="0" smtClean="0">
                <a:solidFill>
                  <a:srgbClr val="008000"/>
                </a:solidFill>
                <a:cs typeface="+mj-cs"/>
              </a:rPr>
              <a:t>Com Sprinklers</a:t>
            </a:r>
            <a:r>
              <a:rPr lang="en-US" sz="3600" b="1" dirty="0" smtClean="0">
                <a:solidFill>
                  <a:srgbClr val="A50021"/>
                </a:solidFill>
                <a:cs typeface="+mj-cs"/>
              </a:rPr>
              <a:t> e </a:t>
            </a:r>
            <a:r>
              <a:rPr lang="en-US" sz="3600" b="1" dirty="0" err="1" smtClean="0">
                <a:solidFill>
                  <a:srgbClr val="FF0000"/>
                </a:solidFill>
                <a:cs typeface="+mj-cs"/>
              </a:rPr>
              <a:t>Sem</a:t>
            </a:r>
            <a:r>
              <a:rPr lang="en-US" sz="3600" b="1" dirty="0" smtClean="0">
                <a:solidFill>
                  <a:srgbClr val="FF0000"/>
                </a:solidFill>
                <a:cs typeface="+mj-cs"/>
              </a:rPr>
              <a:t> Sprinklers</a:t>
            </a:r>
            <a:endParaRPr lang="en-US" sz="3600" dirty="0" smtClean="0">
              <a:solidFill>
                <a:srgbClr val="FF0000"/>
              </a:solidFill>
              <a:cs typeface="+mj-cs"/>
            </a:endParaRPr>
          </a:p>
        </p:txBody>
      </p:sp>
      <p:pic>
        <p:nvPicPr>
          <p:cNvPr id="21507" name="Picture 3" descr="Fig6C0_Spr_Unspr1a"/>
          <p:cNvPicPr>
            <a:picLocks noGrp="1" noChangeAspect="1" noChangeArrowheads="1"/>
          </p:cNvPicPr>
          <p:nvPr>
            <p:ph idx="1"/>
          </p:nvPr>
        </p:nvPicPr>
        <p:blipFill>
          <a:blip r:embed="rId2"/>
          <a:srcRect/>
          <a:stretch>
            <a:fillRect/>
          </a:stretch>
        </p:blipFill>
        <p:spPr>
          <a:xfrm>
            <a:off x="114300" y="592138"/>
            <a:ext cx="7400925" cy="5580062"/>
          </a:xfrm>
          <a:noFill/>
        </p:spPr>
      </p:pic>
      <p:sp>
        <p:nvSpPr>
          <p:cNvPr id="21508" name="Line 4"/>
          <p:cNvSpPr>
            <a:spLocks noChangeShapeType="1"/>
          </p:cNvSpPr>
          <p:nvPr/>
        </p:nvSpPr>
        <p:spPr bwMode="auto">
          <a:xfrm flipH="1">
            <a:off x="6591300" y="2932113"/>
            <a:ext cx="1524000" cy="0"/>
          </a:xfrm>
          <a:prstGeom prst="line">
            <a:avLst/>
          </a:prstGeom>
          <a:noFill/>
          <a:ln w="76200">
            <a:solidFill>
              <a:schemeClr val="tx1"/>
            </a:solidFill>
            <a:round/>
            <a:headEnd/>
            <a:tailEnd type="triangle" w="med" len="med"/>
          </a:ln>
        </p:spPr>
        <p:txBody>
          <a:bodyPr/>
          <a:lstStyle/>
          <a:p>
            <a:endParaRPr lang="en-US"/>
          </a:p>
        </p:txBody>
      </p:sp>
      <p:sp>
        <p:nvSpPr>
          <p:cNvPr id="21509" name="Text Box 5"/>
          <p:cNvSpPr txBox="1">
            <a:spLocks noChangeArrowheads="1"/>
          </p:cNvSpPr>
          <p:nvPr/>
        </p:nvSpPr>
        <p:spPr bwMode="auto">
          <a:xfrm>
            <a:off x="6667500" y="1828800"/>
            <a:ext cx="2895600" cy="830997"/>
          </a:xfrm>
          <a:prstGeom prst="rect">
            <a:avLst/>
          </a:prstGeom>
          <a:noFill/>
          <a:ln w="9525">
            <a:noFill/>
            <a:miter lim="800000"/>
            <a:headEnd/>
            <a:tailEnd/>
          </a:ln>
        </p:spPr>
        <p:txBody>
          <a:bodyPr wrap="square">
            <a:spAutoFit/>
          </a:bodyPr>
          <a:lstStyle/>
          <a:p>
            <a:r>
              <a:rPr lang="en-US" dirty="0" err="1" smtClean="0"/>
              <a:t>Limite</a:t>
            </a:r>
            <a:r>
              <a:rPr lang="en-US" dirty="0" smtClean="0"/>
              <a:t> </a:t>
            </a:r>
            <a:r>
              <a:rPr lang="en-US" dirty="0" err="1" smtClean="0"/>
              <a:t>letal</a:t>
            </a:r>
            <a:r>
              <a:rPr lang="en-US" dirty="0" smtClean="0"/>
              <a:t> </a:t>
            </a:r>
            <a:r>
              <a:rPr lang="en-US" dirty="0" err="1" smtClean="0"/>
              <a:t>aproximado</a:t>
            </a:r>
            <a:r>
              <a:rPr lang="en-US" dirty="0" smtClean="0"/>
              <a:t>: 4</a:t>
            </a:r>
            <a:r>
              <a:rPr lang="en-US"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125538" y="347663"/>
            <a:ext cx="8666162" cy="566737"/>
          </a:xfrm>
        </p:spPr>
        <p:txBody>
          <a:bodyPr/>
          <a:lstStyle/>
          <a:p>
            <a:pPr>
              <a:defRPr/>
            </a:pPr>
            <a:r>
              <a:rPr lang="en-US" sz="3200" b="1" dirty="0" smtClean="0">
                <a:solidFill>
                  <a:srgbClr val="A50021"/>
                </a:solidFill>
                <a:cs typeface="+mj-cs"/>
              </a:rPr>
              <a:t>O</a:t>
            </a:r>
            <a:r>
              <a:rPr lang="en-US" sz="3200" b="1" baseline="-25000" dirty="0" smtClean="0">
                <a:solidFill>
                  <a:srgbClr val="A50021"/>
                </a:solidFill>
                <a:cs typeface="+mj-cs"/>
              </a:rPr>
              <a:t>2 </a:t>
            </a:r>
            <a:r>
              <a:rPr lang="en-US" sz="3200" b="1" dirty="0" smtClean="0">
                <a:solidFill>
                  <a:srgbClr val="A50021"/>
                </a:solidFill>
                <a:cs typeface="+mj-cs"/>
              </a:rPr>
              <a:t>: </a:t>
            </a:r>
            <a:r>
              <a:rPr lang="en-US" sz="3200" b="1" dirty="0" smtClean="0">
                <a:solidFill>
                  <a:srgbClr val="008000"/>
                </a:solidFill>
                <a:cs typeface="+mj-cs"/>
              </a:rPr>
              <a:t>Com Sprinklers</a:t>
            </a:r>
            <a:r>
              <a:rPr lang="en-US" sz="3200" b="1" dirty="0" smtClean="0">
                <a:solidFill>
                  <a:srgbClr val="A50021"/>
                </a:solidFill>
                <a:cs typeface="+mj-cs"/>
              </a:rPr>
              <a:t> e </a:t>
            </a:r>
            <a:r>
              <a:rPr lang="en-US" sz="3200" b="1" dirty="0" err="1" smtClean="0">
                <a:solidFill>
                  <a:srgbClr val="FF0000"/>
                </a:solidFill>
                <a:cs typeface="+mj-cs"/>
              </a:rPr>
              <a:t>Sem</a:t>
            </a:r>
            <a:r>
              <a:rPr lang="en-US" sz="3200" b="1" dirty="0" smtClean="0">
                <a:solidFill>
                  <a:srgbClr val="FF0000"/>
                </a:solidFill>
                <a:cs typeface="+mj-cs"/>
              </a:rPr>
              <a:t> Sprinklers</a:t>
            </a:r>
            <a:endParaRPr lang="en-US" sz="3200" dirty="0" smtClean="0">
              <a:solidFill>
                <a:srgbClr val="FF0000"/>
              </a:solidFill>
              <a:cs typeface="+mj-cs"/>
            </a:endParaRPr>
          </a:p>
        </p:txBody>
      </p:sp>
      <p:pic>
        <p:nvPicPr>
          <p:cNvPr id="22531" name="Picture 3" descr="Fig7O2_Spr_Unspr1a"/>
          <p:cNvPicPr>
            <a:picLocks noGrp="1" noChangeAspect="1" noChangeArrowheads="1"/>
          </p:cNvPicPr>
          <p:nvPr>
            <p:ph idx="1"/>
          </p:nvPr>
        </p:nvPicPr>
        <p:blipFill>
          <a:blip r:embed="rId2"/>
          <a:srcRect/>
          <a:stretch>
            <a:fillRect/>
          </a:stretch>
        </p:blipFill>
        <p:spPr>
          <a:xfrm>
            <a:off x="114300" y="381000"/>
            <a:ext cx="7715250" cy="5818188"/>
          </a:xfrm>
          <a:noFill/>
        </p:spPr>
      </p:pic>
      <p:sp>
        <p:nvSpPr>
          <p:cNvPr id="22532" name="Line 5"/>
          <p:cNvSpPr>
            <a:spLocks noChangeShapeType="1"/>
          </p:cNvSpPr>
          <p:nvPr/>
        </p:nvSpPr>
        <p:spPr bwMode="auto">
          <a:xfrm flipH="1">
            <a:off x="7124700" y="3581400"/>
            <a:ext cx="1524000" cy="0"/>
          </a:xfrm>
          <a:prstGeom prst="line">
            <a:avLst/>
          </a:prstGeom>
          <a:noFill/>
          <a:ln w="76200">
            <a:solidFill>
              <a:schemeClr val="tx1"/>
            </a:solidFill>
            <a:round/>
            <a:headEnd/>
            <a:tailEnd type="triangle" w="med" len="med"/>
          </a:ln>
        </p:spPr>
        <p:txBody>
          <a:bodyPr/>
          <a:lstStyle/>
          <a:p>
            <a:endParaRPr lang="en-US"/>
          </a:p>
        </p:txBody>
      </p:sp>
      <p:sp>
        <p:nvSpPr>
          <p:cNvPr id="22533" name="Text Box 6"/>
          <p:cNvSpPr txBox="1">
            <a:spLocks noChangeArrowheads="1"/>
          </p:cNvSpPr>
          <p:nvPr/>
        </p:nvSpPr>
        <p:spPr bwMode="auto">
          <a:xfrm>
            <a:off x="7200900" y="2286000"/>
            <a:ext cx="2667000" cy="830997"/>
          </a:xfrm>
          <a:prstGeom prst="rect">
            <a:avLst/>
          </a:prstGeom>
          <a:noFill/>
          <a:ln w="9525">
            <a:noFill/>
            <a:miter lim="800000"/>
            <a:headEnd/>
            <a:tailEnd/>
          </a:ln>
        </p:spPr>
        <p:txBody>
          <a:bodyPr wrap="square">
            <a:spAutoFit/>
          </a:bodyPr>
          <a:lstStyle/>
          <a:p>
            <a:r>
              <a:rPr lang="en-US" dirty="0" err="1" smtClean="0"/>
              <a:t>Mínimo</a:t>
            </a:r>
            <a:r>
              <a:rPr lang="en-US" dirty="0" smtClean="0"/>
              <a:t> </a:t>
            </a:r>
            <a:r>
              <a:rPr lang="en-US" dirty="0" err="1" smtClean="0"/>
              <a:t>letal</a:t>
            </a:r>
            <a:r>
              <a:rPr lang="en-US" dirty="0" smtClean="0"/>
              <a:t> </a:t>
            </a:r>
            <a:r>
              <a:rPr lang="en-US" dirty="0" err="1" smtClean="0"/>
              <a:t>aproximado</a:t>
            </a:r>
            <a:r>
              <a:rPr lang="en-US" dirty="0" smtClean="0"/>
              <a:t>: 12</a:t>
            </a:r>
            <a:r>
              <a:rPr lang="en-US"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25538" y="304800"/>
            <a:ext cx="8894762" cy="795338"/>
          </a:xfrm>
        </p:spPr>
        <p:txBody>
          <a:bodyPr/>
          <a:lstStyle/>
          <a:p>
            <a:r>
              <a:rPr lang="en-US" sz="3600" b="1" dirty="0" err="1" smtClean="0">
                <a:solidFill>
                  <a:srgbClr val="910000"/>
                </a:solidFill>
              </a:rPr>
              <a:t>Risco</a:t>
            </a:r>
            <a:r>
              <a:rPr lang="en-US" sz="3600" b="1" dirty="0" smtClean="0">
                <a:solidFill>
                  <a:srgbClr val="910000"/>
                </a:solidFill>
              </a:rPr>
              <a:t> de </a:t>
            </a:r>
            <a:r>
              <a:rPr lang="en-US" sz="3600" b="1" dirty="0" err="1" smtClean="0">
                <a:solidFill>
                  <a:srgbClr val="910000"/>
                </a:solidFill>
              </a:rPr>
              <a:t>Incêndio</a:t>
            </a:r>
            <a:r>
              <a:rPr lang="en-US" sz="3600" b="1" dirty="0" smtClean="0">
                <a:solidFill>
                  <a:srgbClr val="910000"/>
                </a:solidFill>
              </a:rPr>
              <a:t> </a:t>
            </a:r>
            <a:r>
              <a:rPr lang="en-US" sz="3600" b="1" dirty="0" err="1" smtClean="0">
                <a:solidFill>
                  <a:srgbClr val="910000"/>
                </a:solidFill>
              </a:rPr>
              <a:t>em</a:t>
            </a:r>
            <a:r>
              <a:rPr lang="en-US" sz="3600" b="1" dirty="0" smtClean="0">
                <a:solidFill>
                  <a:srgbClr val="910000"/>
                </a:solidFill>
              </a:rPr>
              <a:t> </a:t>
            </a:r>
            <a:r>
              <a:rPr lang="en-US" sz="3600" b="1" dirty="0" err="1" smtClean="0">
                <a:solidFill>
                  <a:srgbClr val="910000"/>
                </a:solidFill>
              </a:rPr>
              <a:t>Casas</a:t>
            </a:r>
            <a:r>
              <a:rPr lang="en-US" sz="3600" b="1" dirty="0" smtClean="0">
                <a:solidFill>
                  <a:srgbClr val="910000"/>
                </a:solidFill>
              </a:rPr>
              <a:t> </a:t>
            </a:r>
            <a:r>
              <a:rPr lang="en-US" sz="3600" b="1" dirty="0" err="1" smtClean="0">
                <a:solidFill>
                  <a:srgbClr val="910000"/>
                </a:solidFill>
              </a:rPr>
              <a:t>Noturnas</a:t>
            </a:r>
            <a:endParaRPr lang="en-US" sz="3600" b="1" dirty="0" smtClean="0">
              <a:solidFill>
                <a:srgbClr val="910000"/>
              </a:solidFill>
            </a:endParaRPr>
          </a:p>
        </p:txBody>
      </p:sp>
      <p:sp>
        <p:nvSpPr>
          <p:cNvPr id="7171" name="Content Placeholder 2"/>
          <p:cNvSpPr txBox="1">
            <a:spLocks/>
          </p:cNvSpPr>
          <p:nvPr/>
        </p:nvSpPr>
        <p:spPr bwMode="auto">
          <a:xfrm>
            <a:off x="1028700" y="1828800"/>
            <a:ext cx="7762875" cy="2514600"/>
          </a:xfrm>
          <a:prstGeom prst="rect">
            <a:avLst/>
          </a:prstGeom>
          <a:noFill/>
          <a:ln w="9525">
            <a:noFill/>
            <a:miter lim="800000"/>
            <a:headEnd/>
            <a:tailEnd/>
          </a:ln>
        </p:spPr>
        <p:txBody>
          <a:bodyPr lIns="90488" tIns="44450" rIns="90488" bIns="44450"/>
          <a:lstStyle/>
          <a:p>
            <a:pPr marL="342900" indent="-342900">
              <a:spcBef>
                <a:spcPct val="20000"/>
              </a:spcBef>
              <a:buClr>
                <a:schemeClr val="accent2"/>
              </a:buClr>
              <a:buSzPct val="75000"/>
              <a:buFont typeface="Wingdings" pitchFamily="2" charset="2"/>
              <a:buChar char="§"/>
            </a:pPr>
            <a:r>
              <a:rPr lang="en-US" sz="3200" dirty="0" err="1" smtClean="0"/>
              <a:t>Lotadas</a:t>
            </a:r>
            <a:r>
              <a:rPr lang="en-US" sz="3200" dirty="0" smtClean="0"/>
              <a:t> e com </a:t>
            </a:r>
            <a:r>
              <a:rPr lang="en-US" sz="3200" dirty="0" err="1" smtClean="0"/>
              <a:t>pouca</a:t>
            </a:r>
            <a:r>
              <a:rPr lang="en-US" sz="3200" dirty="0" smtClean="0"/>
              <a:t> </a:t>
            </a:r>
            <a:r>
              <a:rPr lang="en-US" sz="3200" dirty="0" err="1" smtClean="0"/>
              <a:t>visibilidade</a:t>
            </a:r>
            <a:endParaRPr lang="en-US" sz="3200" dirty="0"/>
          </a:p>
          <a:p>
            <a:pPr marL="342900" indent="-342900">
              <a:spcBef>
                <a:spcPct val="20000"/>
              </a:spcBef>
              <a:buClr>
                <a:schemeClr val="accent2"/>
              </a:buClr>
              <a:buSzPct val="75000"/>
              <a:buFont typeface="Wingdings" pitchFamily="2" charset="2"/>
              <a:buChar char="§"/>
            </a:pPr>
            <a:r>
              <a:rPr lang="en-US" sz="3200" dirty="0" err="1" smtClean="0"/>
              <a:t>Questões</a:t>
            </a:r>
            <a:r>
              <a:rPr lang="en-US" sz="3200" dirty="0" smtClean="0"/>
              <a:t> de </a:t>
            </a:r>
            <a:r>
              <a:rPr lang="en-US" sz="3200" dirty="0" err="1" smtClean="0"/>
              <a:t>segurança</a:t>
            </a:r>
            <a:r>
              <a:rPr lang="en-US" sz="3200" dirty="0" smtClean="0"/>
              <a:t> patrimonial </a:t>
            </a:r>
            <a:r>
              <a:rPr lang="en-US" sz="3200" dirty="0" err="1" smtClean="0"/>
              <a:t>interferem</a:t>
            </a:r>
            <a:r>
              <a:rPr lang="en-US" sz="3200" dirty="0" smtClean="0"/>
              <a:t> no </a:t>
            </a:r>
            <a:r>
              <a:rPr lang="en-US" sz="3200" dirty="0" err="1" smtClean="0"/>
              <a:t>uso</a:t>
            </a:r>
            <a:r>
              <a:rPr lang="en-US" sz="3200" dirty="0" smtClean="0"/>
              <a:t> de </a:t>
            </a:r>
            <a:r>
              <a:rPr lang="en-US" sz="3200" dirty="0" err="1" smtClean="0"/>
              <a:t>saídas</a:t>
            </a:r>
            <a:r>
              <a:rPr lang="en-US" sz="3200" dirty="0" smtClean="0"/>
              <a:t> de </a:t>
            </a:r>
            <a:r>
              <a:rPr lang="en-US" sz="3200" dirty="0" err="1" smtClean="0"/>
              <a:t>emergência</a:t>
            </a:r>
            <a:endParaRPr lang="en-US" sz="3200" dirty="0"/>
          </a:p>
          <a:p>
            <a:pPr marL="342900" indent="-342900">
              <a:spcBef>
                <a:spcPct val="20000"/>
              </a:spcBef>
              <a:buClr>
                <a:schemeClr val="accent2"/>
              </a:buClr>
              <a:buSzPct val="75000"/>
              <a:buFont typeface="Wingdings" pitchFamily="2" charset="2"/>
              <a:buChar char="§"/>
            </a:pPr>
            <a:r>
              <a:rPr lang="en-US" sz="3200" dirty="0" err="1" smtClean="0"/>
              <a:t>Uso</a:t>
            </a:r>
            <a:r>
              <a:rPr lang="en-US" sz="3200" dirty="0" smtClean="0"/>
              <a:t> do </a:t>
            </a:r>
            <a:r>
              <a:rPr lang="en-US" sz="3200" dirty="0" err="1" smtClean="0"/>
              <a:t>álcool</a:t>
            </a:r>
            <a:r>
              <a:rPr lang="en-US" sz="3200" dirty="0" smtClean="0"/>
              <a:t> </a:t>
            </a:r>
            <a:r>
              <a:rPr lang="en-US" sz="3200" dirty="0" err="1" smtClean="0"/>
              <a:t>pode</a:t>
            </a:r>
            <a:r>
              <a:rPr lang="en-US" sz="3200" dirty="0" smtClean="0"/>
              <a:t> </a:t>
            </a:r>
            <a:r>
              <a:rPr lang="en-US" sz="3200" dirty="0" err="1" smtClean="0"/>
              <a:t>afetar</a:t>
            </a:r>
            <a:r>
              <a:rPr lang="en-US" sz="3200" dirty="0" smtClean="0"/>
              <a:t> a </a:t>
            </a:r>
            <a:r>
              <a:rPr lang="en-US" sz="3200" dirty="0" err="1" smtClean="0"/>
              <a:t>capacidade</a:t>
            </a:r>
            <a:r>
              <a:rPr lang="en-US" sz="3200" dirty="0" smtClean="0"/>
              <a:t> de </a:t>
            </a:r>
            <a:r>
              <a:rPr lang="en-US" sz="3200" dirty="0" err="1" smtClean="0"/>
              <a:t>tomada</a:t>
            </a:r>
            <a:r>
              <a:rPr lang="en-US" sz="3200" dirty="0" smtClean="0"/>
              <a:t> de </a:t>
            </a:r>
            <a:r>
              <a:rPr lang="en-US" sz="3200" dirty="0" err="1" smtClean="0"/>
              <a:t>decisões</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25538" y="271463"/>
            <a:ext cx="8742362" cy="1176337"/>
          </a:xfrm>
        </p:spPr>
        <p:txBody>
          <a:bodyPr/>
          <a:lstStyle/>
          <a:p>
            <a:r>
              <a:rPr lang="en-US" sz="3600" b="1" dirty="0" smtClean="0">
                <a:solidFill>
                  <a:srgbClr val="910000"/>
                </a:solidFill>
              </a:rPr>
              <a:t>Tempos </a:t>
            </a:r>
            <a:r>
              <a:rPr lang="en-US" sz="3600" b="1" dirty="0" err="1" smtClean="0">
                <a:solidFill>
                  <a:srgbClr val="910000"/>
                </a:solidFill>
              </a:rPr>
              <a:t>Experimentais</a:t>
            </a:r>
            <a:r>
              <a:rPr lang="en-US" sz="3600" b="1" dirty="0" smtClean="0">
                <a:solidFill>
                  <a:srgbClr val="910000"/>
                </a:solidFill>
              </a:rPr>
              <a:t> e </a:t>
            </a:r>
            <a:r>
              <a:rPr lang="en-US" sz="3600" b="1" dirty="0" err="1" smtClean="0">
                <a:solidFill>
                  <a:srgbClr val="910000"/>
                </a:solidFill>
              </a:rPr>
              <a:t>Modelados</a:t>
            </a:r>
            <a:r>
              <a:rPr lang="en-US" sz="3600" b="1" dirty="0" smtClean="0">
                <a:solidFill>
                  <a:srgbClr val="910000"/>
                </a:solidFill>
              </a:rPr>
              <a:t> </a:t>
            </a:r>
            <a:r>
              <a:rPr lang="en-US" sz="3600" b="1" dirty="0" err="1" smtClean="0">
                <a:solidFill>
                  <a:srgbClr val="910000"/>
                </a:solidFill>
              </a:rPr>
              <a:t>necessários</a:t>
            </a:r>
            <a:r>
              <a:rPr lang="en-US" sz="3600" b="1" dirty="0" smtClean="0">
                <a:solidFill>
                  <a:srgbClr val="910000"/>
                </a:solidFill>
              </a:rPr>
              <a:t> </a:t>
            </a:r>
            <a:r>
              <a:rPr lang="en-US" sz="3600" b="1" dirty="0" err="1" smtClean="0">
                <a:solidFill>
                  <a:srgbClr val="910000"/>
                </a:solidFill>
              </a:rPr>
              <a:t>para</a:t>
            </a:r>
            <a:r>
              <a:rPr lang="en-US" sz="3600" b="1" dirty="0" smtClean="0">
                <a:solidFill>
                  <a:srgbClr val="910000"/>
                </a:solidFill>
              </a:rPr>
              <a:t> </a:t>
            </a:r>
            <a:r>
              <a:rPr lang="en-US" sz="3600" b="1" dirty="0" err="1" smtClean="0">
                <a:solidFill>
                  <a:srgbClr val="910000"/>
                </a:solidFill>
              </a:rPr>
              <a:t>atingir</a:t>
            </a:r>
            <a:r>
              <a:rPr lang="en-US" sz="3600" b="1" dirty="0" smtClean="0">
                <a:solidFill>
                  <a:srgbClr val="910000"/>
                </a:solidFill>
              </a:rPr>
              <a:t> </a:t>
            </a:r>
            <a:r>
              <a:rPr lang="en-US" sz="3600" b="1" dirty="0" err="1" smtClean="0">
                <a:solidFill>
                  <a:srgbClr val="910000"/>
                </a:solidFill>
              </a:rPr>
              <a:t>Condições</a:t>
            </a:r>
            <a:r>
              <a:rPr lang="en-US" sz="3600" b="1" dirty="0" smtClean="0">
                <a:solidFill>
                  <a:srgbClr val="910000"/>
                </a:solidFill>
              </a:rPr>
              <a:t> de </a:t>
            </a:r>
            <a:r>
              <a:rPr lang="en-US" sz="3600" b="1" dirty="0" err="1" smtClean="0">
                <a:solidFill>
                  <a:srgbClr val="910000"/>
                </a:solidFill>
              </a:rPr>
              <a:t>Incapacidade</a:t>
            </a:r>
            <a:r>
              <a:rPr lang="en-US" sz="3600" b="1" dirty="0" smtClean="0">
                <a:solidFill>
                  <a:srgbClr val="910000"/>
                </a:solidFill>
              </a:rPr>
              <a:t> de </a:t>
            </a:r>
            <a:r>
              <a:rPr lang="en-US" sz="3600" b="1" dirty="0" err="1" smtClean="0">
                <a:solidFill>
                  <a:srgbClr val="910000"/>
                </a:solidFill>
              </a:rPr>
              <a:t>Sobrevivência</a:t>
            </a:r>
            <a:r>
              <a:rPr lang="en-US" sz="3600" b="1" dirty="0" smtClean="0">
                <a:solidFill>
                  <a:srgbClr val="910000"/>
                </a:solidFill>
              </a:rPr>
              <a:t> </a:t>
            </a:r>
            <a:r>
              <a:rPr lang="en-US" sz="2400" b="1" dirty="0" smtClean="0">
                <a:solidFill>
                  <a:srgbClr val="910000"/>
                </a:solidFill>
              </a:rPr>
              <a:t>(De </a:t>
            </a:r>
            <a:r>
              <a:rPr lang="en-US" sz="2400" b="1" dirty="0" err="1" smtClean="0">
                <a:solidFill>
                  <a:srgbClr val="910000"/>
                </a:solidFill>
              </a:rPr>
              <a:t>acordo</a:t>
            </a:r>
            <a:r>
              <a:rPr lang="en-US" sz="2400" b="1" dirty="0" smtClean="0">
                <a:solidFill>
                  <a:srgbClr val="910000"/>
                </a:solidFill>
              </a:rPr>
              <a:t> com Purser </a:t>
            </a:r>
            <a:r>
              <a:rPr lang="en-US" sz="2400" b="1" dirty="0" err="1" smtClean="0">
                <a:solidFill>
                  <a:srgbClr val="910000"/>
                </a:solidFill>
              </a:rPr>
              <a:t>na</a:t>
            </a:r>
            <a:r>
              <a:rPr lang="en-US" sz="2400" b="1" dirty="0" smtClean="0">
                <a:solidFill>
                  <a:srgbClr val="910000"/>
                </a:solidFill>
              </a:rPr>
              <a:t> </a:t>
            </a:r>
            <a:r>
              <a:rPr lang="en-US" sz="2400" b="1" dirty="0" err="1" smtClean="0">
                <a:solidFill>
                  <a:srgbClr val="910000"/>
                </a:solidFill>
              </a:rPr>
              <a:t>Estação</a:t>
            </a:r>
            <a:r>
              <a:rPr lang="en-US" sz="2400" b="1" dirty="0" smtClean="0">
                <a:solidFill>
                  <a:srgbClr val="910000"/>
                </a:solidFill>
              </a:rPr>
              <a:t> C)</a:t>
            </a:r>
          </a:p>
        </p:txBody>
      </p:sp>
      <p:graphicFrame>
        <p:nvGraphicFramePr>
          <p:cNvPr id="4" name="Table 3"/>
          <p:cNvGraphicFramePr>
            <a:graphicFrameLocks noGrp="1"/>
          </p:cNvGraphicFramePr>
          <p:nvPr/>
        </p:nvGraphicFramePr>
        <p:xfrm>
          <a:off x="876300" y="2362200"/>
          <a:ext cx="8534400" cy="2865120"/>
        </p:xfrm>
        <a:graphic>
          <a:graphicData uri="http://schemas.openxmlformats.org/drawingml/2006/table">
            <a:tbl>
              <a:tblPr firstRow="1" bandRow="1">
                <a:tableStyleId>{5C22544A-7EE6-4342-B048-85BDC9FD1C3A}</a:tableStyleId>
              </a:tblPr>
              <a:tblGrid>
                <a:gridCol w="1943100"/>
                <a:gridCol w="1943100"/>
                <a:gridCol w="2743200"/>
                <a:gridCol w="1905000"/>
              </a:tblGrid>
              <a:tr h="370840">
                <a:tc>
                  <a:txBody>
                    <a:bodyPr/>
                    <a:lstStyle/>
                    <a:p>
                      <a:endParaRPr lang="en-US" dirty="0"/>
                    </a:p>
                  </a:txBody>
                  <a:tcPr/>
                </a:tc>
                <a:tc>
                  <a:txBody>
                    <a:bodyPr/>
                    <a:lstStyle/>
                    <a:p>
                      <a:r>
                        <a:rPr lang="en-US" dirty="0" err="1" smtClean="0"/>
                        <a:t>Temperatura</a:t>
                      </a:r>
                      <a:r>
                        <a:rPr lang="en-US" dirty="0" smtClean="0"/>
                        <a:t> &gt; 120</a:t>
                      </a:r>
                      <a:r>
                        <a:rPr lang="en-US" baseline="30000" dirty="0" smtClean="0"/>
                        <a:t>o</a:t>
                      </a:r>
                      <a:r>
                        <a:rPr lang="en-US" dirty="0" smtClean="0"/>
                        <a:t> C</a:t>
                      </a:r>
                      <a:endParaRPr lang="en-US" dirty="0"/>
                    </a:p>
                  </a:txBody>
                  <a:tcPr/>
                </a:tc>
                <a:tc>
                  <a:txBody>
                    <a:bodyPr/>
                    <a:lstStyle/>
                    <a:p>
                      <a:r>
                        <a:rPr lang="en-US" dirty="0" err="1" smtClean="0"/>
                        <a:t>Fluxo</a:t>
                      </a:r>
                      <a:r>
                        <a:rPr lang="en-US" dirty="0" smtClean="0"/>
                        <a:t> de </a:t>
                      </a:r>
                      <a:r>
                        <a:rPr lang="en-US" dirty="0" err="1" smtClean="0"/>
                        <a:t>calor</a:t>
                      </a:r>
                      <a:r>
                        <a:rPr lang="en-US" dirty="0" smtClean="0"/>
                        <a:t> &gt; 2.5 kW/m</a:t>
                      </a:r>
                      <a:r>
                        <a:rPr lang="en-US" baseline="30000" dirty="0" smtClean="0"/>
                        <a:t>2</a:t>
                      </a:r>
                      <a:endParaRPr lang="en-US" baseline="30000" dirty="0"/>
                    </a:p>
                  </a:txBody>
                  <a:tcPr/>
                </a:tc>
                <a:tc>
                  <a:txBody>
                    <a:bodyPr/>
                    <a:lstStyle/>
                    <a:p>
                      <a:r>
                        <a:rPr lang="en-US" dirty="0" err="1" smtClean="0"/>
                        <a:t>Oxigênio</a:t>
                      </a:r>
                      <a:r>
                        <a:rPr lang="en-US" baseline="0" dirty="0" smtClean="0"/>
                        <a:t> &lt; 12%</a:t>
                      </a:r>
                      <a:endParaRPr lang="en-US" dirty="0"/>
                    </a:p>
                  </a:txBody>
                  <a:tcPr/>
                </a:tc>
              </a:tr>
              <a:tr h="370840">
                <a:tc>
                  <a:txBody>
                    <a:bodyPr/>
                    <a:lstStyle/>
                    <a:p>
                      <a:r>
                        <a:rPr lang="en-US" b="1" dirty="0" err="1" smtClean="0"/>
                        <a:t>Sem</a:t>
                      </a:r>
                      <a:r>
                        <a:rPr lang="en-US" b="1" baseline="0" dirty="0" smtClean="0"/>
                        <a:t> Sprinklers</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Experimental</a:t>
                      </a:r>
                      <a:endParaRPr lang="en-US" dirty="0"/>
                    </a:p>
                  </a:txBody>
                  <a:tcPr/>
                </a:tc>
                <a:tc>
                  <a:txBody>
                    <a:bodyPr/>
                    <a:lstStyle/>
                    <a:p>
                      <a:r>
                        <a:rPr lang="en-US" dirty="0" smtClean="0"/>
                        <a:t>76 </a:t>
                      </a:r>
                      <a:r>
                        <a:rPr lang="en-US" dirty="0" err="1" smtClean="0"/>
                        <a:t>segundos</a:t>
                      </a:r>
                      <a:endParaRPr lang="en-US" dirty="0"/>
                    </a:p>
                  </a:txBody>
                  <a:tcPr/>
                </a:tc>
                <a:tc>
                  <a:txBody>
                    <a:bodyPr/>
                    <a:lstStyle/>
                    <a:p>
                      <a:r>
                        <a:rPr lang="en-US" dirty="0" smtClean="0"/>
                        <a:t>61 </a:t>
                      </a:r>
                      <a:r>
                        <a:rPr lang="en-US" dirty="0" err="1" smtClean="0"/>
                        <a:t>segundos</a:t>
                      </a:r>
                      <a:endParaRPr lang="en-US" dirty="0"/>
                    </a:p>
                  </a:txBody>
                  <a:tcPr/>
                </a:tc>
                <a:tc>
                  <a:txBody>
                    <a:bodyPr/>
                    <a:lstStyle/>
                    <a:p>
                      <a:r>
                        <a:rPr lang="en-US" dirty="0" smtClean="0"/>
                        <a:t>87 </a:t>
                      </a:r>
                      <a:r>
                        <a:rPr lang="en-US" dirty="0" err="1" smtClean="0"/>
                        <a:t>segundos</a:t>
                      </a:r>
                      <a:endParaRPr lang="en-US" dirty="0"/>
                    </a:p>
                  </a:txBody>
                  <a:tcPr/>
                </a:tc>
              </a:tr>
              <a:tr h="370840">
                <a:tc>
                  <a:txBody>
                    <a:bodyPr/>
                    <a:lstStyle/>
                    <a:p>
                      <a:r>
                        <a:rPr lang="en-US" dirty="0" err="1" smtClean="0"/>
                        <a:t>Modelo</a:t>
                      </a:r>
                      <a:r>
                        <a:rPr lang="en-US" dirty="0" smtClean="0"/>
                        <a:t> FDS</a:t>
                      </a:r>
                      <a:endParaRPr lang="en-US" dirty="0"/>
                    </a:p>
                  </a:txBody>
                  <a:tcPr/>
                </a:tc>
                <a:tc>
                  <a:txBody>
                    <a:bodyPr/>
                    <a:lstStyle/>
                    <a:p>
                      <a:r>
                        <a:rPr lang="en-US" dirty="0" smtClean="0"/>
                        <a:t>72 </a:t>
                      </a:r>
                      <a:r>
                        <a:rPr lang="en-US" dirty="0" err="1" smtClean="0"/>
                        <a:t>segundos</a:t>
                      </a:r>
                      <a:endParaRPr lang="en-US" dirty="0"/>
                    </a:p>
                  </a:txBody>
                  <a:tcPr/>
                </a:tc>
                <a:tc>
                  <a:txBody>
                    <a:bodyPr/>
                    <a:lstStyle/>
                    <a:p>
                      <a:r>
                        <a:rPr lang="en-US" dirty="0" smtClean="0"/>
                        <a:t>57 </a:t>
                      </a:r>
                      <a:r>
                        <a:rPr lang="en-US" dirty="0" err="1" smtClean="0"/>
                        <a:t>segundos</a:t>
                      </a:r>
                      <a:endParaRPr lang="en-US" dirty="0"/>
                    </a:p>
                  </a:txBody>
                  <a:tcPr/>
                </a:tc>
                <a:tc>
                  <a:txBody>
                    <a:bodyPr/>
                    <a:lstStyle/>
                    <a:p>
                      <a:r>
                        <a:rPr lang="en-US" dirty="0" smtClean="0"/>
                        <a:t>80 </a:t>
                      </a:r>
                      <a:r>
                        <a:rPr lang="en-US" dirty="0" err="1" smtClean="0"/>
                        <a:t>segundos</a:t>
                      </a:r>
                      <a:endParaRPr lang="en-US" dirty="0"/>
                    </a:p>
                  </a:txBody>
                  <a:tcPr/>
                </a:tc>
              </a:tr>
              <a:tr h="370840">
                <a:tc>
                  <a:txBody>
                    <a:bodyPr/>
                    <a:lstStyle/>
                    <a:p>
                      <a:r>
                        <a:rPr lang="en-US" b="1" dirty="0" smtClean="0"/>
                        <a:t>Com Sprinklers</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Experimental</a:t>
                      </a:r>
                      <a:endParaRPr lang="en-US" dirty="0"/>
                    </a:p>
                  </a:txBody>
                  <a:tcPr/>
                </a:tc>
                <a:tc>
                  <a:txBody>
                    <a:bodyPr/>
                    <a:lstStyle/>
                    <a:p>
                      <a:r>
                        <a:rPr lang="en-US" dirty="0" err="1" smtClean="0"/>
                        <a:t>sempre</a:t>
                      </a:r>
                      <a:r>
                        <a:rPr lang="en-US" baseline="0" dirty="0" smtClean="0"/>
                        <a:t> &lt; 24</a:t>
                      </a:r>
                      <a:r>
                        <a:rPr lang="en-US" baseline="30000" dirty="0" smtClean="0"/>
                        <a:t>o</a:t>
                      </a:r>
                      <a:r>
                        <a:rPr lang="en-US" baseline="0" dirty="0" smtClean="0"/>
                        <a:t> C</a:t>
                      </a:r>
                      <a:endParaRPr lang="en-US" dirty="0"/>
                    </a:p>
                  </a:txBody>
                  <a:tcPr/>
                </a:tc>
                <a:tc>
                  <a:txBody>
                    <a:bodyPr/>
                    <a:lstStyle/>
                    <a:p>
                      <a:r>
                        <a:rPr lang="en-US" dirty="0" err="1" smtClean="0"/>
                        <a:t>sempre</a:t>
                      </a:r>
                      <a:r>
                        <a:rPr lang="en-US" baseline="0" dirty="0" smtClean="0"/>
                        <a:t> &lt; 0.32 kW/m</a:t>
                      </a:r>
                      <a:r>
                        <a:rPr lang="en-US" baseline="30000" dirty="0" smtClean="0"/>
                        <a:t>2</a:t>
                      </a:r>
                      <a:r>
                        <a:rPr lang="en-US" baseline="0" dirty="0" smtClean="0"/>
                        <a:t> </a:t>
                      </a:r>
                      <a:endParaRPr lang="en-US" dirty="0"/>
                    </a:p>
                  </a:txBody>
                  <a:tcPr/>
                </a:tc>
                <a:tc>
                  <a:txBody>
                    <a:bodyPr/>
                    <a:lstStyle/>
                    <a:p>
                      <a:r>
                        <a:rPr lang="en-US" dirty="0" err="1" smtClean="0"/>
                        <a:t>sempre</a:t>
                      </a:r>
                      <a:r>
                        <a:rPr lang="en-US" baseline="0" dirty="0" smtClean="0"/>
                        <a:t> &gt; 20.6% </a:t>
                      </a:r>
                      <a:endParaRPr lang="en-US" dirty="0"/>
                    </a:p>
                  </a:txBody>
                  <a:tcPr/>
                </a:tc>
              </a:tr>
              <a:tr h="370840">
                <a:tc>
                  <a:txBody>
                    <a:bodyPr/>
                    <a:lstStyle/>
                    <a:p>
                      <a:r>
                        <a:rPr lang="en-US" dirty="0" err="1" smtClean="0"/>
                        <a:t>Modelo</a:t>
                      </a:r>
                      <a:r>
                        <a:rPr lang="en-US" dirty="0" smtClean="0"/>
                        <a:t> FDS</a:t>
                      </a:r>
                      <a:endParaRPr lang="en-US" dirty="0"/>
                    </a:p>
                  </a:txBody>
                  <a:tcPr/>
                </a:tc>
                <a:tc>
                  <a:txBody>
                    <a:bodyPr/>
                    <a:lstStyle/>
                    <a:p>
                      <a:r>
                        <a:rPr lang="en-US" dirty="0" err="1" smtClean="0"/>
                        <a:t>sempre</a:t>
                      </a:r>
                      <a:r>
                        <a:rPr lang="en-US" baseline="0" dirty="0" smtClean="0"/>
                        <a:t> &lt; 22</a:t>
                      </a:r>
                      <a:r>
                        <a:rPr lang="en-US" baseline="30000" dirty="0" smtClean="0"/>
                        <a:t>o</a:t>
                      </a:r>
                      <a:r>
                        <a:rPr lang="en-US" baseline="0" dirty="0" smtClean="0"/>
                        <a:t> C</a:t>
                      </a:r>
                      <a:endParaRPr lang="en-US" dirty="0"/>
                    </a:p>
                  </a:txBody>
                  <a:tcPr/>
                </a:tc>
                <a:tc>
                  <a:txBody>
                    <a:bodyPr/>
                    <a:lstStyle/>
                    <a:p>
                      <a:r>
                        <a:rPr lang="en-US" dirty="0" err="1" smtClean="0"/>
                        <a:t>sempre</a:t>
                      </a:r>
                      <a:r>
                        <a:rPr lang="en-US" baseline="0" dirty="0" smtClean="0"/>
                        <a:t> &lt; 0.15 kW/m</a:t>
                      </a:r>
                      <a:r>
                        <a:rPr lang="en-US" baseline="30000" dirty="0" smtClean="0"/>
                        <a:t>2</a:t>
                      </a:r>
                      <a:r>
                        <a:rPr lang="en-US" baseline="0" dirty="0" smtClean="0"/>
                        <a:t> </a:t>
                      </a:r>
                      <a:endParaRPr lang="en-US" dirty="0"/>
                    </a:p>
                  </a:txBody>
                  <a:tcPr/>
                </a:tc>
                <a:tc>
                  <a:txBody>
                    <a:bodyPr/>
                    <a:lstStyle/>
                    <a:p>
                      <a:r>
                        <a:rPr lang="en-US" dirty="0" err="1" smtClean="0"/>
                        <a:t>sempre</a:t>
                      </a:r>
                      <a:r>
                        <a:rPr lang="en-US" baseline="0" dirty="0" smtClean="0"/>
                        <a:t> &gt; 18.8% </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ockup NS 90s.avi">
            <a:hlinkClick r:id="" action="ppaction://media"/>
          </p:cNvPr>
          <p:cNvPicPr>
            <a:picLocks noRot="1" noChangeAspect="1"/>
          </p:cNvPicPr>
          <p:nvPr>
            <a:videoFile r:link="rId1"/>
          </p:nvPr>
        </p:nvPicPr>
        <p:blipFill>
          <a:blip r:embed="rId3"/>
          <a:srcRect/>
          <a:stretch>
            <a:fillRect/>
          </a:stretch>
        </p:blipFill>
        <p:spPr bwMode="auto">
          <a:xfrm>
            <a:off x="952500" y="914400"/>
            <a:ext cx="7924800" cy="5791200"/>
          </a:xfrm>
          <a:prstGeom prst="rect">
            <a:avLst/>
          </a:prstGeom>
          <a:noFill/>
          <a:ln w="9525">
            <a:noFill/>
            <a:miter lim="800000"/>
            <a:headEnd/>
            <a:tailEnd/>
          </a:ln>
        </p:spPr>
      </p:pic>
      <p:sp>
        <p:nvSpPr>
          <p:cNvPr id="34819" name="TextBox 5"/>
          <p:cNvSpPr txBox="1">
            <a:spLocks noChangeArrowheads="1"/>
          </p:cNvSpPr>
          <p:nvPr/>
        </p:nvSpPr>
        <p:spPr bwMode="auto">
          <a:xfrm>
            <a:off x="1409700" y="304800"/>
            <a:ext cx="7848600" cy="461963"/>
          </a:xfrm>
          <a:prstGeom prst="rect">
            <a:avLst/>
          </a:prstGeom>
          <a:noFill/>
          <a:ln w="9525">
            <a:noFill/>
            <a:miter lim="800000"/>
            <a:headEnd/>
            <a:tailEnd/>
          </a:ln>
        </p:spPr>
        <p:txBody>
          <a:bodyPr>
            <a:spAutoFit/>
          </a:bodyPr>
          <a:lstStyle/>
          <a:p>
            <a:r>
              <a:rPr lang="en-US"/>
              <a:t>FDS View – Non Sprinklered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1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ockup S 90s.avi">
            <a:hlinkClick r:id="" action="ppaction://media"/>
          </p:cNvPr>
          <p:cNvPicPr>
            <a:picLocks noRot="1" noChangeAspect="1"/>
          </p:cNvPicPr>
          <p:nvPr>
            <a:videoFile r:link="rId1"/>
          </p:nvPr>
        </p:nvPicPr>
        <p:blipFill>
          <a:blip r:embed="rId3"/>
          <a:srcRect/>
          <a:stretch>
            <a:fillRect/>
          </a:stretch>
        </p:blipFill>
        <p:spPr bwMode="auto">
          <a:xfrm>
            <a:off x="952500" y="838200"/>
            <a:ext cx="7924800" cy="5810250"/>
          </a:xfrm>
          <a:prstGeom prst="rect">
            <a:avLst/>
          </a:prstGeom>
          <a:noFill/>
          <a:ln w="9525">
            <a:noFill/>
            <a:miter lim="800000"/>
            <a:headEnd/>
            <a:tailEnd/>
          </a:ln>
        </p:spPr>
      </p:pic>
      <p:sp>
        <p:nvSpPr>
          <p:cNvPr id="35843" name="TextBox 6"/>
          <p:cNvSpPr txBox="1">
            <a:spLocks noChangeArrowheads="1"/>
          </p:cNvSpPr>
          <p:nvPr/>
        </p:nvSpPr>
        <p:spPr bwMode="auto">
          <a:xfrm>
            <a:off x="1257300" y="304800"/>
            <a:ext cx="7772400" cy="461963"/>
          </a:xfrm>
          <a:prstGeom prst="rect">
            <a:avLst/>
          </a:prstGeom>
          <a:noFill/>
          <a:ln w="9525">
            <a:noFill/>
            <a:miter lim="800000"/>
            <a:headEnd/>
            <a:tailEnd/>
          </a:ln>
        </p:spPr>
        <p:txBody>
          <a:bodyPr>
            <a:spAutoFit/>
          </a:bodyPr>
          <a:lstStyle/>
          <a:p>
            <a:r>
              <a:rPr lang="en-US"/>
              <a:t>FDS View - Sprinklered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538" y="271463"/>
            <a:ext cx="8894762" cy="1176337"/>
          </a:xfrm>
        </p:spPr>
        <p:txBody>
          <a:bodyPr/>
          <a:lstStyle/>
          <a:p>
            <a:r>
              <a:rPr lang="en-US" sz="3600" b="1" dirty="0" smtClean="0">
                <a:solidFill>
                  <a:srgbClr val="910000"/>
                </a:solidFill>
              </a:rPr>
              <a:t> </a:t>
            </a:r>
            <a:r>
              <a:rPr lang="en-US" sz="3600" b="1" dirty="0" err="1" smtClean="0">
                <a:solidFill>
                  <a:srgbClr val="910000"/>
                </a:solidFill>
              </a:rPr>
              <a:t>Recomendações</a:t>
            </a:r>
            <a:r>
              <a:rPr lang="en-US" sz="3600" b="1" dirty="0" smtClean="0">
                <a:solidFill>
                  <a:srgbClr val="910000"/>
                </a:solidFill>
              </a:rPr>
              <a:t> do NIST</a:t>
            </a:r>
            <a:endParaRPr lang="en-US" sz="3600" b="1" dirty="0">
              <a:solidFill>
                <a:srgbClr val="910000"/>
              </a:solidFill>
            </a:endParaRPr>
          </a:p>
        </p:txBody>
      </p:sp>
      <p:sp>
        <p:nvSpPr>
          <p:cNvPr id="3" name="Content Placeholder 2"/>
          <p:cNvSpPr>
            <a:spLocks noGrp="1"/>
          </p:cNvSpPr>
          <p:nvPr>
            <p:ph idx="1"/>
          </p:nvPr>
        </p:nvSpPr>
        <p:spPr>
          <a:xfrm>
            <a:off x="647700" y="914400"/>
            <a:ext cx="9220200" cy="4724400"/>
          </a:xfrm>
        </p:spPr>
        <p:txBody>
          <a:bodyPr/>
          <a:lstStyle/>
          <a:p>
            <a:pPr marL="271463" indent="-271463">
              <a:buNone/>
            </a:pPr>
            <a:r>
              <a:rPr lang="en-US" sz="1800" dirty="0" smtClean="0"/>
              <a:t>1. </a:t>
            </a:r>
            <a:r>
              <a:rPr lang="en-US" sz="1800" dirty="0" err="1" smtClean="0"/>
              <a:t>Autoridades</a:t>
            </a:r>
            <a:r>
              <a:rPr lang="en-US" sz="1800" dirty="0" smtClean="0"/>
              <a:t> </a:t>
            </a:r>
            <a:r>
              <a:rPr lang="en-US" sz="1800" dirty="0" err="1" smtClean="0"/>
              <a:t>devem</a:t>
            </a:r>
            <a:r>
              <a:rPr lang="en-US" sz="1800" dirty="0" smtClean="0"/>
              <a:t> </a:t>
            </a:r>
            <a:r>
              <a:rPr lang="en-US" sz="1800" dirty="0" err="1" smtClean="0"/>
              <a:t>atualizar</a:t>
            </a:r>
            <a:r>
              <a:rPr lang="en-US" sz="1800" dirty="0" smtClean="0"/>
              <a:t> a </a:t>
            </a:r>
            <a:r>
              <a:rPr lang="en-US" sz="1800" dirty="0" err="1" smtClean="0"/>
              <a:t>legislação</a:t>
            </a:r>
            <a:r>
              <a:rPr lang="en-US" sz="1800" dirty="0" smtClean="0"/>
              <a:t> de </a:t>
            </a:r>
            <a:r>
              <a:rPr lang="en-US" sz="1800" dirty="0" err="1" smtClean="0"/>
              <a:t>proteção</a:t>
            </a:r>
            <a:r>
              <a:rPr lang="en-US" sz="1800" dirty="0" smtClean="0"/>
              <a:t> contra </a:t>
            </a:r>
            <a:r>
              <a:rPr lang="en-US" sz="1800" dirty="0" err="1" smtClean="0"/>
              <a:t>incêndio</a:t>
            </a:r>
            <a:r>
              <a:rPr lang="en-US" sz="1800" dirty="0" smtClean="0"/>
              <a:t> e </a:t>
            </a:r>
            <a:r>
              <a:rPr lang="en-US" sz="1800" dirty="0" err="1" smtClean="0"/>
              <a:t>garantir</a:t>
            </a:r>
            <a:r>
              <a:rPr lang="en-US" sz="1800" dirty="0" smtClean="0"/>
              <a:t> </a:t>
            </a:r>
            <a:r>
              <a:rPr lang="en-US" sz="1800" dirty="0" err="1" smtClean="0"/>
              <a:t>que</a:t>
            </a:r>
            <a:r>
              <a:rPr lang="en-US" sz="1800" dirty="0" smtClean="0"/>
              <a:t> </a:t>
            </a:r>
            <a:r>
              <a:rPr lang="en-US" sz="1800" dirty="0" err="1" smtClean="0"/>
              <a:t>seja</a:t>
            </a:r>
            <a:r>
              <a:rPr lang="en-US" sz="1800" dirty="0" smtClean="0"/>
              <a:t> </a:t>
            </a:r>
            <a:r>
              <a:rPr lang="en-US" sz="1800" dirty="0" err="1" smtClean="0"/>
              <a:t>cumprida</a:t>
            </a:r>
            <a:endParaRPr lang="en-US" sz="1800" dirty="0" smtClean="0"/>
          </a:p>
          <a:p>
            <a:pPr marL="271463" indent="-271463">
              <a:buNone/>
            </a:pPr>
            <a:r>
              <a:rPr lang="en-US" sz="1800" b="1" dirty="0" smtClean="0"/>
              <a:t>2. A </a:t>
            </a:r>
            <a:r>
              <a:rPr lang="en-US" sz="1800" b="1" dirty="0" err="1" smtClean="0"/>
              <a:t>legislação</a:t>
            </a:r>
            <a:r>
              <a:rPr lang="en-US" sz="1800" b="1" dirty="0" smtClean="0"/>
              <a:t> </a:t>
            </a:r>
            <a:r>
              <a:rPr lang="en-US" sz="1800" b="1" dirty="0" err="1" smtClean="0"/>
              <a:t>deve</a:t>
            </a:r>
            <a:r>
              <a:rPr lang="en-US" sz="1800" b="1" dirty="0" smtClean="0"/>
              <a:t> </a:t>
            </a:r>
            <a:r>
              <a:rPr lang="en-US" sz="1800" b="1" dirty="0" err="1" smtClean="0"/>
              <a:t>exigir</a:t>
            </a:r>
            <a:r>
              <a:rPr lang="en-US" sz="1800" b="1" dirty="0" smtClean="0"/>
              <a:t> a </a:t>
            </a:r>
            <a:r>
              <a:rPr lang="en-US" sz="1800" b="1" dirty="0" err="1" smtClean="0"/>
              <a:t>instalação</a:t>
            </a:r>
            <a:r>
              <a:rPr lang="en-US" sz="1800" b="1" dirty="0" smtClean="0"/>
              <a:t> de sprinklers </a:t>
            </a:r>
            <a:r>
              <a:rPr lang="en-US" sz="1800" b="1" dirty="0" err="1" smtClean="0"/>
              <a:t>em</a:t>
            </a:r>
            <a:r>
              <a:rPr lang="en-US" sz="1800" b="1" dirty="0" smtClean="0"/>
              <a:t> </a:t>
            </a:r>
            <a:r>
              <a:rPr lang="en-US" sz="1800" b="1" dirty="0" err="1" smtClean="0"/>
              <a:t>todas</a:t>
            </a:r>
            <a:r>
              <a:rPr lang="en-US" sz="1800" b="1" dirty="0" smtClean="0"/>
              <a:t> as novas </a:t>
            </a:r>
            <a:r>
              <a:rPr lang="en-US" sz="1800" b="1" dirty="0" err="1" smtClean="0"/>
              <a:t>casas</a:t>
            </a:r>
            <a:r>
              <a:rPr lang="en-US" sz="1800" b="1" dirty="0" smtClean="0"/>
              <a:t> </a:t>
            </a:r>
            <a:r>
              <a:rPr lang="en-US" sz="1800" b="1" dirty="0" err="1" smtClean="0"/>
              <a:t>noturnas</a:t>
            </a:r>
            <a:r>
              <a:rPr lang="en-US" sz="1800" b="1" dirty="0" smtClean="0"/>
              <a:t> e </a:t>
            </a:r>
            <a:r>
              <a:rPr lang="en-US" sz="1800" b="1" dirty="0" err="1" smtClean="0"/>
              <a:t>em</a:t>
            </a:r>
            <a:r>
              <a:rPr lang="en-US" sz="1800" b="1" dirty="0" smtClean="0"/>
              <a:t> </a:t>
            </a:r>
            <a:r>
              <a:rPr lang="en-US" sz="1800" b="1" dirty="0" err="1" smtClean="0"/>
              <a:t>casas</a:t>
            </a:r>
            <a:r>
              <a:rPr lang="en-US" sz="1800" b="1" dirty="0" smtClean="0"/>
              <a:t> </a:t>
            </a:r>
            <a:r>
              <a:rPr lang="en-US" sz="1800" b="1" dirty="0" err="1" smtClean="0"/>
              <a:t>noturnas</a:t>
            </a:r>
            <a:r>
              <a:rPr lang="en-US" sz="1800" b="1" dirty="0" smtClean="0"/>
              <a:t> </a:t>
            </a:r>
            <a:r>
              <a:rPr lang="en-US" sz="1800" b="1" dirty="0" err="1" smtClean="0"/>
              <a:t>já</a:t>
            </a:r>
            <a:r>
              <a:rPr lang="en-US" sz="1800" b="1" dirty="0" smtClean="0"/>
              <a:t> </a:t>
            </a:r>
            <a:r>
              <a:rPr lang="en-US" sz="1800" b="1" dirty="0" err="1" smtClean="0"/>
              <a:t>em</a:t>
            </a:r>
            <a:r>
              <a:rPr lang="en-US" sz="1800" b="1" dirty="0" smtClean="0"/>
              <a:t> </a:t>
            </a:r>
            <a:r>
              <a:rPr lang="en-US" sz="1800" b="1" dirty="0" err="1" smtClean="0"/>
              <a:t>funcionamento</a:t>
            </a:r>
            <a:r>
              <a:rPr lang="en-US" sz="1800" b="1" dirty="0" smtClean="0"/>
              <a:t> com </a:t>
            </a:r>
            <a:r>
              <a:rPr lang="en-US" sz="1800" b="1" dirty="0" err="1" smtClean="0"/>
              <a:t>mais</a:t>
            </a:r>
            <a:r>
              <a:rPr lang="en-US" sz="1800" b="1" dirty="0" smtClean="0"/>
              <a:t> de 100 </a:t>
            </a:r>
            <a:r>
              <a:rPr lang="en-US" sz="1800" b="1" dirty="0" err="1" smtClean="0"/>
              <a:t>ocupantes</a:t>
            </a:r>
            <a:endParaRPr lang="en-US" sz="1800" b="1" dirty="0" smtClean="0"/>
          </a:p>
          <a:p>
            <a:pPr marL="271463" indent="-271463">
              <a:buNone/>
            </a:pPr>
            <a:r>
              <a:rPr lang="en-US" sz="1800" dirty="0" smtClean="0"/>
              <a:t>3. </a:t>
            </a:r>
            <a:r>
              <a:rPr lang="en-US" sz="1800" dirty="0" err="1" smtClean="0"/>
              <a:t>Autoridades</a:t>
            </a:r>
            <a:r>
              <a:rPr lang="en-US" sz="1800" dirty="0" smtClean="0"/>
              <a:t> </a:t>
            </a:r>
            <a:r>
              <a:rPr lang="en-US" sz="1800" dirty="0" err="1" smtClean="0"/>
              <a:t>devem</a:t>
            </a:r>
            <a:r>
              <a:rPr lang="en-US" sz="1800" dirty="0" smtClean="0"/>
              <a:t> </a:t>
            </a:r>
            <a:r>
              <a:rPr lang="en-US" sz="1800" dirty="0" err="1" smtClean="0"/>
              <a:t>garantir</a:t>
            </a:r>
            <a:r>
              <a:rPr lang="en-US" sz="1800" dirty="0" smtClean="0"/>
              <a:t> </a:t>
            </a:r>
            <a:r>
              <a:rPr lang="en-US" sz="1800" dirty="0" err="1" smtClean="0"/>
              <a:t>que</a:t>
            </a:r>
            <a:r>
              <a:rPr lang="en-US" sz="1800" dirty="0" smtClean="0"/>
              <a:t> </a:t>
            </a:r>
            <a:r>
              <a:rPr lang="en-US" sz="1800" dirty="0" err="1" smtClean="0"/>
              <a:t>sejam</a:t>
            </a:r>
            <a:r>
              <a:rPr lang="en-US" sz="1800" dirty="0" smtClean="0"/>
              <a:t> </a:t>
            </a:r>
            <a:r>
              <a:rPr lang="en-US" sz="1800" dirty="0" err="1" smtClean="0"/>
              <a:t>cumpridas</a:t>
            </a:r>
            <a:r>
              <a:rPr lang="en-US" sz="1800" dirty="0" smtClean="0"/>
              <a:t> as </a:t>
            </a:r>
            <a:r>
              <a:rPr lang="en-US" sz="1800" dirty="0" err="1" smtClean="0"/>
              <a:t>regras</a:t>
            </a:r>
            <a:r>
              <a:rPr lang="en-US" sz="1800" dirty="0" smtClean="0"/>
              <a:t> de </a:t>
            </a:r>
            <a:r>
              <a:rPr lang="en-US" sz="1800" dirty="0" err="1" smtClean="0"/>
              <a:t>inflamabilidade</a:t>
            </a:r>
            <a:r>
              <a:rPr lang="en-US" sz="1800" dirty="0" smtClean="0"/>
              <a:t> de </a:t>
            </a:r>
            <a:r>
              <a:rPr lang="en-US" sz="1800" dirty="0" err="1" smtClean="0"/>
              <a:t>materiais</a:t>
            </a:r>
            <a:r>
              <a:rPr lang="en-US" sz="1800" dirty="0" smtClean="0"/>
              <a:t>.</a:t>
            </a:r>
          </a:p>
          <a:p>
            <a:pPr marL="271463" indent="-271463">
              <a:buNone/>
            </a:pPr>
            <a:r>
              <a:rPr lang="en-US" sz="1800" dirty="0" smtClean="0"/>
              <a:t>4. </a:t>
            </a:r>
            <a:r>
              <a:rPr lang="en-US" sz="1800" dirty="0" err="1" smtClean="0"/>
              <a:t>Autoridades</a:t>
            </a:r>
            <a:r>
              <a:rPr lang="en-US" sz="1800" dirty="0" smtClean="0"/>
              <a:t> </a:t>
            </a:r>
            <a:r>
              <a:rPr lang="en-US" sz="1800" dirty="0" err="1" smtClean="0"/>
              <a:t>devem</a:t>
            </a:r>
            <a:r>
              <a:rPr lang="en-US" sz="1800" dirty="0" smtClean="0"/>
              <a:t> regular o </a:t>
            </a:r>
            <a:r>
              <a:rPr lang="en-US" sz="1800" dirty="0" err="1" smtClean="0"/>
              <a:t>uso</a:t>
            </a:r>
            <a:r>
              <a:rPr lang="en-US" sz="1800" dirty="0" smtClean="0"/>
              <a:t> de </a:t>
            </a:r>
            <a:r>
              <a:rPr lang="en-US" sz="1800" dirty="0" err="1" smtClean="0"/>
              <a:t>fogos</a:t>
            </a:r>
            <a:r>
              <a:rPr lang="en-US" sz="1800" dirty="0" smtClean="0"/>
              <a:t> de </a:t>
            </a:r>
            <a:r>
              <a:rPr lang="en-US" sz="1800" dirty="0" err="1" smtClean="0"/>
              <a:t>artifícios</a:t>
            </a:r>
            <a:r>
              <a:rPr lang="en-US" sz="1800" dirty="0" smtClean="0"/>
              <a:t> </a:t>
            </a:r>
            <a:r>
              <a:rPr lang="en-US" sz="1800" dirty="0" err="1" smtClean="0"/>
              <a:t>dentro</a:t>
            </a:r>
            <a:r>
              <a:rPr lang="en-US" sz="1800" dirty="0" smtClean="0"/>
              <a:t> de </a:t>
            </a:r>
            <a:r>
              <a:rPr lang="en-US" sz="1800" dirty="0" err="1" smtClean="0"/>
              <a:t>edificações</a:t>
            </a:r>
            <a:endParaRPr lang="en-US" sz="1800" dirty="0" smtClean="0"/>
          </a:p>
          <a:p>
            <a:pPr marL="271463" indent="-271463">
              <a:buNone/>
            </a:pPr>
            <a:r>
              <a:rPr lang="en-US" sz="1800" dirty="0" smtClean="0"/>
              <a:t>5. </a:t>
            </a:r>
            <a:r>
              <a:rPr lang="en-US" sz="1800" dirty="0" err="1" smtClean="0"/>
              <a:t>Deve</a:t>
            </a:r>
            <a:r>
              <a:rPr lang="en-US" sz="1800" dirty="0" smtClean="0"/>
              <a:t> ser dada </a:t>
            </a:r>
            <a:r>
              <a:rPr lang="en-US" sz="1800" dirty="0" err="1" smtClean="0"/>
              <a:t>mais</a:t>
            </a:r>
            <a:r>
              <a:rPr lang="en-US" sz="1800" dirty="0" smtClean="0"/>
              <a:t> </a:t>
            </a:r>
            <a:r>
              <a:rPr lang="en-US" sz="1800" dirty="0" err="1" smtClean="0"/>
              <a:t>atenção</a:t>
            </a:r>
            <a:r>
              <a:rPr lang="en-US" sz="1800" dirty="0" smtClean="0"/>
              <a:t> </a:t>
            </a:r>
            <a:r>
              <a:rPr lang="en-US" sz="1800" dirty="0" err="1" smtClean="0"/>
              <a:t>às</a:t>
            </a:r>
            <a:r>
              <a:rPr lang="en-US" sz="1800" dirty="0" smtClean="0"/>
              <a:t> </a:t>
            </a:r>
            <a:r>
              <a:rPr lang="en-US" sz="1800" dirty="0" err="1" smtClean="0"/>
              <a:t>exigências</a:t>
            </a:r>
            <a:r>
              <a:rPr lang="en-US" sz="1800" dirty="0" smtClean="0"/>
              <a:t> </a:t>
            </a:r>
            <a:r>
              <a:rPr lang="en-US" sz="1800" dirty="0" err="1" smtClean="0"/>
              <a:t>existentes</a:t>
            </a:r>
            <a:r>
              <a:rPr lang="en-US" sz="1800" dirty="0" smtClean="0"/>
              <a:t>, inclusive </a:t>
            </a:r>
            <a:r>
              <a:rPr lang="en-US" sz="1800" dirty="0" err="1" smtClean="0"/>
              <a:t>aumentando</a:t>
            </a:r>
            <a:r>
              <a:rPr lang="en-US" sz="1800" dirty="0" smtClean="0"/>
              <a:t> a </a:t>
            </a:r>
            <a:r>
              <a:rPr lang="en-US" sz="1800" dirty="0" err="1" smtClean="0"/>
              <a:t>capacidade</a:t>
            </a:r>
            <a:r>
              <a:rPr lang="en-US" sz="1800" dirty="0" smtClean="0"/>
              <a:t> de </a:t>
            </a:r>
            <a:r>
              <a:rPr lang="en-US" sz="1800" dirty="0" err="1" smtClean="0"/>
              <a:t>evacuação</a:t>
            </a:r>
            <a:r>
              <a:rPr lang="en-US" sz="1800" dirty="0" smtClean="0"/>
              <a:t> </a:t>
            </a:r>
            <a:r>
              <a:rPr lang="en-US" sz="1800" dirty="0" err="1" smtClean="0"/>
              <a:t>em</a:t>
            </a:r>
            <a:r>
              <a:rPr lang="en-US" sz="1800" dirty="0" smtClean="0"/>
              <a:t> </a:t>
            </a:r>
            <a:r>
              <a:rPr lang="en-US" sz="1800" dirty="0" err="1" smtClean="0"/>
              <a:t>qualquer</a:t>
            </a:r>
            <a:r>
              <a:rPr lang="en-US" sz="1800" dirty="0" smtClean="0"/>
              <a:t> </a:t>
            </a:r>
            <a:r>
              <a:rPr lang="en-US" sz="1800" dirty="0" err="1" smtClean="0"/>
              <a:t>situação</a:t>
            </a:r>
            <a:r>
              <a:rPr lang="en-US" sz="1800" dirty="0" smtClean="0"/>
              <a:t> </a:t>
            </a:r>
            <a:r>
              <a:rPr lang="en-US" sz="1800" dirty="0" err="1" smtClean="0"/>
              <a:t>onde</a:t>
            </a:r>
            <a:r>
              <a:rPr lang="en-US" sz="1800" dirty="0" smtClean="0"/>
              <a:t> </a:t>
            </a:r>
            <a:r>
              <a:rPr lang="en-US" sz="1800" dirty="0" err="1" smtClean="0"/>
              <a:t>só</a:t>
            </a:r>
            <a:r>
              <a:rPr lang="en-US" sz="1800" dirty="0" smtClean="0"/>
              <a:t> </a:t>
            </a:r>
            <a:r>
              <a:rPr lang="en-US" sz="1800" dirty="0" err="1" smtClean="0"/>
              <a:t>exista</a:t>
            </a:r>
            <a:r>
              <a:rPr lang="en-US" sz="1800" dirty="0" smtClean="0"/>
              <a:t> </a:t>
            </a:r>
            <a:r>
              <a:rPr lang="en-US" sz="1800" dirty="0" err="1" smtClean="0"/>
              <a:t>uma</a:t>
            </a:r>
            <a:r>
              <a:rPr lang="en-US" sz="1800" dirty="0" smtClean="0"/>
              <a:t> </a:t>
            </a:r>
            <a:r>
              <a:rPr lang="en-US" sz="1800" dirty="0" err="1" smtClean="0"/>
              <a:t>entrada</a:t>
            </a:r>
            <a:r>
              <a:rPr lang="en-US" sz="1800" dirty="0" smtClean="0"/>
              <a:t> principal </a:t>
            </a:r>
            <a:r>
              <a:rPr lang="en-US" sz="1800" dirty="0" err="1" smtClean="0"/>
              <a:t>claramente</a:t>
            </a:r>
            <a:r>
              <a:rPr lang="en-US" sz="1800" dirty="0" smtClean="0"/>
              <a:t> </a:t>
            </a:r>
            <a:r>
              <a:rPr lang="en-US" sz="1800" dirty="0" err="1" smtClean="0"/>
              <a:t>definida</a:t>
            </a:r>
            <a:endParaRPr lang="en-US" sz="1800" dirty="0" smtClean="0"/>
          </a:p>
          <a:p>
            <a:pPr marL="271463" indent="-271463">
              <a:buNone/>
            </a:pPr>
            <a:r>
              <a:rPr lang="en-US" sz="1800" dirty="0" smtClean="0"/>
              <a:t>6. </a:t>
            </a:r>
            <a:r>
              <a:rPr lang="en-US" sz="1800" dirty="0" err="1" smtClean="0"/>
              <a:t>Analisar</a:t>
            </a:r>
            <a:r>
              <a:rPr lang="en-US" sz="1800" dirty="0" smtClean="0"/>
              <a:t> a </a:t>
            </a:r>
            <a:r>
              <a:rPr lang="en-US" sz="1800" dirty="0" err="1" smtClean="0"/>
              <a:t>necessidade</a:t>
            </a:r>
            <a:r>
              <a:rPr lang="en-US" sz="1800" dirty="0" smtClean="0"/>
              <a:t> de </a:t>
            </a:r>
            <a:r>
              <a:rPr lang="en-US" sz="1800" dirty="0" err="1" smtClean="0"/>
              <a:t>maior</a:t>
            </a:r>
            <a:r>
              <a:rPr lang="en-US" sz="1800" dirty="0" smtClean="0"/>
              <a:t> </a:t>
            </a:r>
            <a:r>
              <a:rPr lang="en-US" sz="1800" dirty="0" err="1" smtClean="0"/>
              <a:t>treinamento</a:t>
            </a:r>
            <a:r>
              <a:rPr lang="en-US" sz="1800" dirty="0" smtClean="0"/>
              <a:t> dos </a:t>
            </a:r>
            <a:r>
              <a:rPr lang="en-US" sz="1800" dirty="0" err="1" smtClean="0"/>
              <a:t>funcionários</a:t>
            </a:r>
            <a:r>
              <a:rPr lang="en-US" sz="1800" dirty="0" smtClean="0"/>
              <a:t> e </a:t>
            </a:r>
            <a:r>
              <a:rPr lang="en-US" sz="1800" dirty="0" err="1" smtClean="0"/>
              <a:t>disponibilidade</a:t>
            </a:r>
            <a:r>
              <a:rPr lang="en-US" sz="1800" dirty="0" smtClean="0"/>
              <a:t> de </a:t>
            </a:r>
            <a:r>
              <a:rPr lang="en-US" sz="1800" dirty="0" err="1" smtClean="0"/>
              <a:t>extintores</a:t>
            </a:r>
            <a:r>
              <a:rPr lang="en-US" sz="1800" dirty="0" smtClean="0"/>
              <a:t> </a:t>
            </a:r>
            <a:r>
              <a:rPr lang="en-US" sz="1800" dirty="0" err="1" smtClean="0"/>
              <a:t>portáteis</a:t>
            </a:r>
            <a:endParaRPr lang="en-US" sz="1800" dirty="0" smtClean="0"/>
          </a:p>
          <a:p>
            <a:pPr marL="271463" indent="-271463">
              <a:buNone/>
            </a:pPr>
            <a:r>
              <a:rPr lang="en-US" sz="1800" dirty="0" smtClean="0"/>
              <a:t>7. </a:t>
            </a:r>
            <a:r>
              <a:rPr lang="en-US" sz="1800" dirty="0" err="1" smtClean="0"/>
              <a:t>Aprimorar</a:t>
            </a:r>
            <a:r>
              <a:rPr lang="en-US" sz="1800" dirty="0" smtClean="0"/>
              <a:t> </a:t>
            </a:r>
            <a:r>
              <a:rPr lang="en-US" sz="1800" dirty="0" err="1" smtClean="0"/>
              <a:t>os</a:t>
            </a:r>
            <a:r>
              <a:rPr lang="en-US" sz="1800" dirty="0" smtClean="0"/>
              <a:t> </a:t>
            </a:r>
            <a:r>
              <a:rPr lang="en-US" sz="1800" dirty="0" err="1" smtClean="0"/>
              <a:t>procedimentos</a:t>
            </a:r>
            <a:r>
              <a:rPr lang="en-US" sz="1800" dirty="0" smtClean="0"/>
              <a:t> de </a:t>
            </a:r>
            <a:r>
              <a:rPr lang="en-US" sz="1800" dirty="0" err="1" smtClean="0"/>
              <a:t>resposta</a:t>
            </a:r>
            <a:r>
              <a:rPr lang="en-US" sz="1800" dirty="0" smtClean="0"/>
              <a:t> a </a:t>
            </a:r>
            <a:r>
              <a:rPr lang="en-US" sz="1800" dirty="0" err="1" smtClean="0"/>
              <a:t>emergências</a:t>
            </a:r>
            <a:r>
              <a:rPr lang="en-US" sz="1800" dirty="0" smtClean="0"/>
              <a:t> </a:t>
            </a:r>
            <a:r>
              <a:rPr lang="en-US" sz="1800" dirty="0" err="1" smtClean="0"/>
              <a:t>em</a:t>
            </a:r>
            <a:r>
              <a:rPr lang="en-US" sz="1800" dirty="0" smtClean="0"/>
              <a:t> </a:t>
            </a:r>
            <a:r>
              <a:rPr lang="en-US" sz="1800" dirty="0" err="1" smtClean="0"/>
              <a:t>situações</a:t>
            </a:r>
            <a:r>
              <a:rPr lang="en-US" sz="1800" dirty="0" smtClean="0"/>
              <a:t> com </a:t>
            </a:r>
            <a:r>
              <a:rPr lang="en-US" sz="1800" dirty="0" err="1" smtClean="0"/>
              <a:t>grande</a:t>
            </a:r>
            <a:r>
              <a:rPr lang="en-US" sz="1800" dirty="0" smtClean="0"/>
              <a:t> </a:t>
            </a:r>
            <a:r>
              <a:rPr lang="en-US" sz="1800" dirty="0" err="1" smtClean="0"/>
              <a:t>número</a:t>
            </a:r>
            <a:r>
              <a:rPr lang="en-US" sz="1800" dirty="0" smtClean="0"/>
              <a:t> de </a:t>
            </a:r>
            <a:r>
              <a:rPr lang="en-US" sz="1800" dirty="0" err="1" smtClean="0"/>
              <a:t>feridos</a:t>
            </a:r>
            <a:r>
              <a:rPr lang="en-US" sz="1800" dirty="0" smtClean="0"/>
              <a:t> e </a:t>
            </a:r>
            <a:r>
              <a:rPr lang="en-US" sz="1800" dirty="0" err="1" smtClean="0"/>
              <a:t>mortos</a:t>
            </a:r>
            <a:endParaRPr lang="en-US" sz="1800" dirty="0" smtClean="0"/>
          </a:p>
          <a:p>
            <a:pPr marL="514350" indent="-514350">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1181100" y="304800"/>
            <a:ext cx="8818563" cy="719138"/>
          </a:xfrm>
        </p:spPr>
        <p:txBody>
          <a:bodyPr/>
          <a:lstStyle/>
          <a:p>
            <a:pPr>
              <a:defRPr/>
            </a:pPr>
            <a:r>
              <a:rPr lang="en-US" sz="3200" b="1" dirty="0" err="1" smtClean="0">
                <a:solidFill>
                  <a:srgbClr val="A50021"/>
                </a:solidFill>
                <a:cs typeface="+mj-cs"/>
              </a:rPr>
              <a:t>Incêndio</a:t>
            </a:r>
            <a:r>
              <a:rPr lang="en-US" sz="3200" b="1" dirty="0" smtClean="0">
                <a:solidFill>
                  <a:srgbClr val="A50021"/>
                </a:solidFill>
                <a:cs typeface="+mj-cs"/>
              </a:rPr>
              <a:t> </a:t>
            </a:r>
            <a:r>
              <a:rPr lang="en-US" sz="3200" b="1" dirty="0" err="1" smtClean="0">
                <a:solidFill>
                  <a:srgbClr val="A50021"/>
                </a:solidFill>
                <a:cs typeface="+mj-cs"/>
              </a:rPr>
              <a:t>em</a:t>
            </a:r>
            <a:r>
              <a:rPr lang="en-US" sz="3200" b="1" dirty="0" smtClean="0">
                <a:solidFill>
                  <a:srgbClr val="A50021"/>
                </a:solidFill>
                <a:cs typeface="+mj-cs"/>
              </a:rPr>
              <a:t> Casa </a:t>
            </a:r>
            <a:r>
              <a:rPr lang="en-US" sz="3200" b="1" dirty="0" err="1" smtClean="0">
                <a:solidFill>
                  <a:srgbClr val="A50021"/>
                </a:solidFill>
                <a:cs typeface="+mj-cs"/>
              </a:rPr>
              <a:t>Noturna</a:t>
            </a:r>
            <a:r>
              <a:rPr lang="en-US" sz="3200" b="1" dirty="0" smtClean="0">
                <a:solidFill>
                  <a:srgbClr val="A50021"/>
                </a:solidFill>
                <a:cs typeface="+mj-cs"/>
              </a:rPr>
              <a:t> com Sprinklers</a:t>
            </a:r>
            <a:endParaRPr lang="en-US" sz="3200" dirty="0" smtClean="0">
              <a:cs typeface="+mj-cs"/>
            </a:endParaRPr>
          </a:p>
        </p:txBody>
      </p:sp>
      <p:sp>
        <p:nvSpPr>
          <p:cNvPr id="24579" name="Rectangle 4"/>
          <p:cNvSpPr>
            <a:spLocks noGrp="1" noChangeArrowheads="1"/>
          </p:cNvSpPr>
          <p:nvPr>
            <p:ph type="body" sz="half" idx="2"/>
          </p:nvPr>
        </p:nvSpPr>
        <p:spPr>
          <a:xfrm>
            <a:off x="342900" y="1066800"/>
            <a:ext cx="8839200" cy="4114800"/>
          </a:xfrm>
        </p:spPr>
        <p:txBody>
          <a:bodyPr/>
          <a:lstStyle/>
          <a:p>
            <a:pPr>
              <a:buFont typeface="Wingdings" pitchFamily="2" charset="2"/>
              <a:buChar char="§"/>
            </a:pPr>
            <a:r>
              <a:rPr lang="en-US" dirty="0" smtClean="0"/>
              <a:t>O Fine Line Music Café </a:t>
            </a:r>
            <a:r>
              <a:rPr lang="en-US" dirty="0" err="1" smtClean="0"/>
              <a:t>em</a:t>
            </a:r>
            <a:r>
              <a:rPr lang="en-US" dirty="0" smtClean="0"/>
              <a:t> Minneapolis, </a:t>
            </a:r>
            <a:r>
              <a:rPr lang="en-US" dirty="0" err="1" smtClean="0"/>
              <a:t>estado</a:t>
            </a:r>
            <a:r>
              <a:rPr lang="en-US" dirty="0" smtClean="0"/>
              <a:t> de Minnesota, EUA</a:t>
            </a:r>
          </a:p>
          <a:p>
            <a:pPr>
              <a:buFont typeface="Wingdings" pitchFamily="2" charset="2"/>
              <a:buChar char="§"/>
            </a:pPr>
            <a:r>
              <a:rPr lang="en-US" dirty="0" smtClean="0"/>
              <a:t>17 de </a:t>
            </a:r>
            <a:r>
              <a:rPr lang="en-US" dirty="0" err="1" smtClean="0"/>
              <a:t>fevereiro</a:t>
            </a:r>
            <a:r>
              <a:rPr lang="en-US" dirty="0" smtClean="0"/>
              <a:t> de 2003 (3 </a:t>
            </a:r>
            <a:r>
              <a:rPr lang="en-US" dirty="0" err="1" smtClean="0"/>
              <a:t>dias</a:t>
            </a:r>
            <a:r>
              <a:rPr lang="en-US" dirty="0" smtClean="0"/>
              <a:t> antes do </a:t>
            </a:r>
            <a:r>
              <a:rPr lang="en-US" dirty="0" err="1" smtClean="0"/>
              <a:t>incêndio</a:t>
            </a:r>
            <a:r>
              <a:rPr lang="en-US" dirty="0" smtClean="0"/>
              <a:t> no Station)</a:t>
            </a:r>
          </a:p>
          <a:p>
            <a:pPr>
              <a:buFont typeface="Wingdings" pitchFamily="2" charset="2"/>
              <a:buChar char="§"/>
            </a:pPr>
            <a:r>
              <a:rPr lang="en-US" dirty="0" err="1" smtClean="0"/>
              <a:t>Fogos</a:t>
            </a:r>
            <a:r>
              <a:rPr lang="en-US" dirty="0" smtClean="0"/>
              <a:t> de </a:t>
            </a:r>
            <a:r>
              <a:rPr lang="en-US" dirty="0" err="1" smtClean="0"/>
              <a:t>artifício</a:t>
            </a:r>
            <a:r>
              <a:rPr lang="en-US" dirty="0" smtClean="0"/>
              <a:t> </a:t>
            </a:r>
            <a:r>
              <a:rPr lang="en-US" dirty="0" err="1" smtClean="0"/>
              <a:t>causaram</a:t>
            </a:r>
            <a:r>
              <a:rPr lang="en-US" dirty="0" smtClean="0"/>
              <a:t> a </a:t>
            </a:r>
            <a:r>
              <a:rPr lang="en-US" dirty="0" err="1" smtClean="0"/>
              <a:t>ignição</a:t>
            </a:r>
            <a:r>
              <a:rPr lang="en-US" dirty="0" smtClean="0"/>
              <a:t> de espuma de </a:t>
            </a:r>
            <a:r>
              <a:rPr lang="en-US" dirty="0" err="1" smtClean="0"/>
              <a:t>poliuretano</a:t>
            </a:r>
            <a:endParaRPr lang="en-US" dirty="0" smtClean="0"/>
          </a:p>
          <a:p>
            <a:pPr>
              <a:buFont typeface="Wingdings" pitchFamily="2" charset="2"/>
              <a:buChar char="§"/>
            </a:pPr>
            <a:r>
              <a:rPr lang="en-US" dirty="0" err="1" smtClean="0"/>
              <a:t>Incêndio</a:t>
            </a:r>
            <a:r>
              <a:rPr lang="en-US" dirty="0" smtClean="0"/>
              <a:t> </a:t>
            </a:r>
            <a:r>
              <a:rPr lang="en-US" dirty="0" err="1" smtClean="0"/>
              <a:t>foi</a:t>
            </a:r>
            <a:r>
              <a:rPr lang="en-US" dirty="0" smtClean="0"/>
              <a:t> </a:t>
            </a:r>
            <a:r>
              <a:rPr lang="en-US" dirty="0" err="1" smtClean="0"/>
              <a:t>controla</a:t>
            </a:r>
            <a:r>
              <a:rPr lang="en-US" dirty="0" smtClean="0"/>
              <a:t> </a:t>
            </a:r>
            <a:r>
              <a:rPr lang="en-US" dirty="0" err="1" smtClean="0"/>
              <a:t>pelo</a:t>
            </a:r>
            <a:r>
              <a:rPr lang="en-US" dirty="0" smtClean="0"/>
              <a:t> </a:t>
            </a:r>
            <a:r>
              <a:rPr lang="en-US" dirty="0" err="1" smtClean="0"/>
              <a:t>sistema</a:t>
            </a:r>
            <a:r>
              <a:rPr lang="en-US" dirty="0" smtClean="0"/>
              <a:t> de sprinklers </a:t>
            </a:r>
          </a:p>
          <a:p>
            <a:pPr>
              <a:buFont typeface="Wingdings" pitchFamily="2" charset="2"/>
              <a:buChar char="§"/>
            </a:pPr>
            <a:r>
              <a:rPr lang="en-US" dirty="0" smtClean="0"/>
              <a:t>120 </a:t>
            </a:r>
            <a:r>
              <a:rPr lang="en-US" dirty="0" err="1" smtClean="0"/>
              <a:t>pessoas</a:t>
            </a:r>
            <a:r>
              <a:rPr lang="en-US" dirty="0" smtClean="0"/>
              <a:t> </a:t>
            </a:r>
            <a:r>
              <a:rPr lang="en-US" dirty="0" err="1" smtClean="0"/>
              <a:t>conseguiram</a:t>
            </a:r>
            <a:r>
              <a:rPr lang="en-US" dirty="0" smtClean="0"/>
              <a:t> </a:t>
            </a:r>
            <a:r>
              <a:rPr lang="en-US" dirty="0" err="1" smtClean="0"/>
              <a:t>sair</a:t>
            </a:r>
            <a:r>
              <a:rPr lang="en-US" dirty="0" smtClean="0"/>
              <a:t> e </a:t>
            </a:r>
            <a:r>
              <a:rPr lang="en-US" dirty="0" err="1" smtClean="0"/>
              <a:t>não</a:t>
            </a:r>
            <a:r>
              <a:rPr lang="en-US" dirty="0" smtClean="0"/>
              <a:t> </a:t>
            </a:r>
            <a:r>
              <a:rPr lang="en-US" dirty="0" err="1" smtClean="0"/>
              <a:t>houve</a:t>
            </a:r>
            <a:r>
              <a:rPr lang="en-US" dirty="0" smtClean="0"/>
              <a:t> </a:t>
            </a:r>
            <a:r>
              <a:rPr lang="en-US" dirty="0" err="1" smtClean="0"/>
              <a:t>perda</a:t>
            </a:r>
            <a:r>
              <a:rPr lang="en-US" dirty="0" smtClean="0"/>
              <a:t> de </a:t>
            </a:r>
            <a:r>
              <a:rPr lang="en-US" dirty="0" err="1" smtClean="0"/>
              <a:t>vidas</a:t>
            </a:r>
            <a:r>
              <a:rPr lang="en-US" dirty="0" smtClean="0"/>
              <a:t>.</a:t>
            </a:r>
          </a:p>
          <a:p>
            <a:pPr>
              <a:buFont typeface="Wingdings" pitchFamily="2" charset="2"/>
              <a:buChar char="§"/>
            </a:pPr>
            <a:r>
              <a:rPr lang="en-US" dirty="0" err="1" smtClean="0"/>
              <a:t>Estabelecimento</a:t>
            </a:r>
            <a:r>
              <a:rPr lang="en-US" dirty="0" smtClean="0"/>
              <a:t> for </a:t>
            </a:r>
            <a:r>
              <a:rPr lang="en-US" dirty="0" err="1" smtClean="0"/>
              <a:t>reparado</a:t>
            </a:r>
            <a:r>
              <a:rPr lang="en-US" dirty="0" smtClean="0"/>
              <a:t> e </a:t>
            </a:r>
            <a:r>
              <a:rPr lang="en-US" dirty="0" err="1" smtClean="0"/>
              <a:t>reaberto</a:t>
            </a:r>
            <a:r>
              <a:rPr lang="en-US" dirty="0" smtClean="0"/>
              <a:t> </a:t>
            </a:r>
            <a:r>
              <a:rPr lang="en-US" dirty="0" err="1" smtClean="0"/>
              <a:t>em</a:t>
            </a:r>
            <a:r>
              <a:rPr lang="en-US" dirty="0" smtClean="0"/>
              <a:t> </a:t>
            </a:r>
            <a:r>
              <a:rPr lang="en-US" dirty="0" err="1" smtClean="0"/>
              <a:t>poucos</a:t>
            </a:r>
            <a:r>
              <a:rPr lang="en-US" dirty="0" smtClean="0"/>
              <a:t> </a:t>
            </a:r>
            <a:r>
              <a:rPr lang="en-US" dirty="0" err="1" smtClean="0"/>
              <a:t>dias</a:t>
            </a:r>
            <a:endParaRPr lang="en-US" dirty="0" smtClean="0"/>
          </a:p>
          <a:p>
            <a:pPr>
              <a:buFont typeface="Wingdings" pitchFamily="2" charset="2"/>
              <a:buChar char="§"/>
            </a:pPr>
            <a:endParaRPr lang="en-US" sz="32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538" y="271463"/>
            <a:ext cx="8437562" cy="1176337"/>
          </a:xfrm>
        </p:spPr>
        <p:txBody>
          <a:bodyPr/>
          <a:lstStyle/>
          <a:p>
            <a:r>
              <a:rPr lang="en-US" sz="3200" b="1" dirty="0" smtClean="0">
                <a:solidFill>
                  <a:srgbClr val="910000"/>
                </a:solidFill>
              </a:rPr>
              <a:t>Como São </a:t>
            </a:r>
            <a:r>
              <a:rPr lang="en-US" sz="3200" b="1" dirty="0" err="1" smtClean="0">
                <a:solidFill>
                  <a:srgbClr val="910000"/>
                </a:solidFill>
              </a:rPr>
              <a:t>os</a:t>
            </a:r>
            <a:r>
              <a:rPr lang="en-US" sz="3200" b="1" dirty="0" smtClean="0">
                <a:solidFill>
                  <a:srgbClr val="910000"/>
                </a:solidFill>
              </a:rPr>
              <a:t> Sprinklers </a:t>
            </a:r>
            <a:r>
              <a:rPr lang="en-US" sz="3200" b="1" dirty="0" err="1" smtClean="0">
                <a:solidFill>
                  <a:srgbClr val="910000"/>
                </a:solidFill>
              </a:rPr>
              <a:t>Normalmente</a:t>
            </a:r>
            <a:r>
              <a:rPr lang="en-US" sz="3200" b="1" dirty="0" smtClean="0">
                <a:solidFill>
                  <a:srgbClr val="910000"/>
                </a:solidFill>
              </a:rPr>
              <a:t> </a:t>
            </a:r>
            <a:r>
              <a:rPr lang="en-US" sz="3200" b="1" dirty="0" err="1" smtClean="0">
                <a:solidFill>
                  <a:srgbClr val="910000"/>
                </a:solidFill>
              </a:rPr>
              <a:t>Exigidos</a:t>
            </a:r>
            <a:r>
              <a:rPr lang="en-US" sz="3200" b="1" dirty="0" smtClean="0">
                <a:solidFill>
                  <a:srgbClr val="910000"/>
                </a:solidFill>
              </a:rPr>
              <a:t> </a:t>
            </a:r>
            <a:r>
              <a:rPr lang="en-US" sz="3200" b="1" smtClean="0">
                <a:solidFill>
                  <a:srgbClr val="910000"/>
                </a:solidFill>
              </a:rPr>
              <a:t>em </a:t>
            </a:r>
            <a:r>
              <a:rPr lang="en-US" sz="3200" b="1" dirty="0" smtClean="0">
                <a:solidFill>
                  <a:srgbClr val="910000"/>
                </a:solidFill>
              </a:rPr>
              <a:t>Novas </a:t>
            </a:r>
            <a:r>
              <a:rPr lang="en-US" sz="3200" b="1" dirty="0" err="1" smtClean="0">
                <a:solidFill>
                  <a:srgbClr val="910000"/>
                </a:solidFill>
              </a:rPr>
              <a:t>Edificações</a:t>
            </a:r>
            <a:r>
              <a:rPr lang="en-US" sz="3200" b="1" dirty="0" smtClean="0">
                <a:solidFill>
                  <a:srgbClr val="910000"/>
                </a:solidFill>
              </a:rPr>
              <a:t>, </a:t>
            </a:r>
            <a:r>
              <a:rPr lang="en-US" sz="3200" b="1" dirty="0" err="1" smtClean="0">
                <a:solidFill>
                  <a:srgbClr val="910000"/>
                </a:solidFill>
              </a:rPr>
              <a:t>segundo</a:t>
            </a:r>
            <a:r>
              <a:rPr lang="en-US" sz="3200" b="1" dirty="0" smtClean="0">
                <a:solidFill>
                  <a:srgbClr val="910000"/>
                </a:solidFill>
              </a:rPr>
              <a:t> a </a:t>
            </a:r>
            <a:r>
              <a:rPr lang="en-US" sz="3200" b="1" dirty="0" err="1" smtClean="0">
                <a:solidFill>
                  <a:srgbClr val="910000"/>
                </a:solidFill>
              </a:rPr>
              <a:t>Legislação</a:t>
            </a:r>
            <a:r>
              <a:rPr lang="en-US" sz="3200" b="1" dirty="0" smtClean="0">
                <a:solidFill>
                  <a:srgbClr val="910000"/>
                </a:solidFill>
              </a:rPr>
              <a:t> </a:t>
            </a:r>
            <a:r>
              <a:rPr lang="en-US" sz="3200" b="1" dirty="0" err="1" smtClean="0">
                <a:solidFill>
                  <a:srgbClr val="910000"/>
                </a:solidFill>
              </a:rPr>
              <a:t>Norteamericana</a:t>
            </a:r>
            <a:r>
              <a:rPr lang="en-US" sz="3200" b="1" dirty="0" smtClean="0">
                <a:solidFill>
                  <a:srgbClr val="910000"/>
                </a:solidFill>
              </a:rPr>
              <a:t>?</a:t>
            </a:r>
            <a:endParaRPr lang="en-US" sz="3200" b="1" dirty="0">
              <a:solidFill>
                <a:srgbClr val="910000"/>
              </a:solidFill>
            </a:endParaRPr>
          </a:p>
        </p:txBody>
      </p:sp>
      <p:sp>
        <p:nvSpPr>
          <p:cNvPr id="3" name="Content Placeholder 2"/>
          <p:cNvSpPr>
            <a:spLocks noGrp="1"/>
          </p:cNvSpPr>
          <p:nvPr>
            <p:ph sz="half" idx="1"/>
          </p:nvPr>
        </p:nvSpPr>
        <p:spPr>
          <a:xfrm>
            <a:off x="1125538" y="1752600"/>
            <a:ext cx="8132762" cy="4181475"/>
          </a:xfrm>
        </p:spPr>
        <p:txBody>
          <a:bodyPr/>
          <a:lstStyle/>
          <a:p>
            <a:pPr>
              <a:buFont typeface="Wingdings" pitchFamily="2" charset="2"/>
              <a:buChar char="§"/>
            </a:pPr>
            <a:r>
              <a:rPr lang="en-US" dirty="0" err="1" smtClean="0"/>
              <a:t>Outros</a:t>
            </a:r>
            <a:r>
              <a:rPr lang="en-US" dirty="0" smtClean="0"/>
              <a:t> </a:t>
            </a:r>
            <a:r>
              <a:rPr lang="en-US" dirty="0" err="1" smtClean="0"/>
              <a:t>tipos</a:t>
            </a:r>
            <a:r>
              <a:rPr lang="en-US" dirty="0" smtClean="0"/>
              <a:t> de </a:t>
            </a:r>
            <a:r>
              <a:rPr lang="en-US" dirty="0" err="1" smtClean="0"/>
              <a:t>locais</a:t>
            </a:r>
            <a:r>
              <a:rPr lang="en-US" dirty="0" smtClean="0"/>
              <a:t> de </a:t>
            </a:r>
            <a:r>
              <a:rPr lang="en-US" dirty="0" err="1" smtClean="0"/>
              <a:t>reunião</a:t>
            </a:r>
            <a:r>
              <a:rPr lang="en-US" dirty="0" smtClean="0"/>
              <a:t> de </a:t>
            </a:r>
            <a:r>
              <a:rPr lang="en-US" dirty="0" err="1" smtClean="0"/>
              <a:t>público</a:t>
            </a:r>
            <a:r>
              <a:rPr lang="en-US" dirty="0" smtClean="0"/>
              <a:t> com </a:t>
            </a:r>
            <a:r>
              <a:rPr lang="en-US" dirty="0" err="1" smtClean="0"/>
              <a:t>mais</a:t>
            </a:r>
            <a:r>
              <a:rPr lang="en-US" dirty="0" smtClean="0"/>
              <a:t> de 300 </a:t>
            </a:r>
            <a:r>
              <a:rPr lang="en-US" dirty="0" err="1" smtClean="0"/>
              <a:t>ocupantes</a:t>
            </a:r>
            <a:r>
              <a:rPr lang="en-US" dirty="0" smtClean="0"/>
              <a:t> </a:t>
            </a:r>
            <a:r>
              <a:rPr lang="en-US" dirty="0" err="1" smtClean="0"/>
              <a:t>ou</a:t>
            </a:r>
            <a:r>
              <a:rPr lang="en-US" dirty="0" smtClean="0"/>
              <a:t> com </a:t>
            </a:r>
            <a:r>
              <a:rPr lang="en-US" dirty="0" err="1" smtClean="0"/>
              <a:t>múltiplos</a:t>
            </a:r>
            <a:r>
              <a:rPr lang="en-US" dirty="0" smtClean="0"/>
              <a:t> </a:t>
            </a:r>
            <a:r>
              <a:rPr lang="en-US" dirty="0" err="1" smtClean="0"/>
              <a:t>pavimentos</a:t>
            </a:r>
            <a:endParaRPr lang="en-US" dirty="0" smtClean="0"/>
          </a:p>
          <a:p>
            <a:pPr>
              <a:buFont typeface="Wingdings" pitchFamily="2" charset="2"/>
              <a:buChar char="§"/>
            </a:pPr>
            <a:r>
              <a:rPr lang="en-US" dirty="0" err="1" smtClean="0"/>
              <a:t>Maioria</a:t>
            </a:r>
            <a:r>
              <a:rPr lang="en-US" dirty="0" smtClean="0"/>
              <a:t> das </a:t>
            </a:r>
            <a:r>
              <a:rPr lang="en-US" dirty="0" err="1" smtClean="0"/>
              <a:t>ocupações</a:t>
            </a:r>
            <a:r>
              <a:rPr lang="en-US" dirty="0" smtClean="0"/>
              <a:t> </a:t>
            </a:r>
            <a:r>
              <a:rPr lang="en-US" dirty="0" err="1" smtClean="0"/>
              <a:t>comerciais</a:t>
            </a:r>
            <a:r>
              <a:rPr lang="en-US" dirty="0" smtClean="0"/>
              <a:t> (</a:t>
            </a:r>
            <a:r>
              <a:rPr lang="en-US" dirty="0" err="1" smtClean="0"/>
              <a:t>mercantil</a:t>
            </a:r>
            <a:r>
              <a:rPr lang="en-US" dirty="0" smtClean="0"/>
              <a:t>, </a:t>
            </a:r>
            <a:r>
              <a:rPr lang="en-US" dirty="0" err="1" smtClean="0"/>
              <a:t>depósitos</a:t>
            </a:r>
            <a:r>
              <a:rPr lang="en-US" dirty="0" smtClean="0"/>
              <a:t> e </a:t>
            </a:r>
            <a:r>
              <a:rPr lang="en-US" dirty="0" err="1" smtClean="0"/>
              <a:t>industrias</a:t>
            </a:r>
            <a:r>
              <a:rPr lang="en-US" dirty="0" smtClean="0"/>
              <a:t>) com </a:t>
            </a:r>
            <a:r>
              <a:rPr lang="en-US" dirty="0" err="1" smtClean="0"/>
              <a:t>áreas</a:t>
            </a:r>
            <a:r>
              <a:rPr lang="en-US" dirty="0" smtClean="0"/>
              <a:t> </a:t>
            </a:r>
            <a:r>
              <a:rPr lang="en-US" dirty="0" err="1" smtClean="0"/>
              <a:t>não</a:t>
            </a:r>
            <a:r>
              <a:rPr lang="en-US" dirty="0" smtClean="0"/>
              <a:t> </a:t>
            </a:r>
            <a:r>
              <a:rPr lang="en-US" dirty="0" err="1" smtClean="0"/>
              <a:t>compartimentadas</a:t>
            </a:r>
            <a:r>
              <a:rPr lang="en-US" dirty="0" smtClean="0"/>
              <a:t> </a:t>
            </a:r>
            <a:r>
              <a:rPr lang="en-US" dirty="0" err="1" smtClean="0"/>
              <a:t>maiores</a:t>
            </a:r>
            <a:r>
              <a:rPr lang="en-US" dirty="0" smtClean="0"/>
              <a:t> </a:t>
            </a:r>
            <a:r>
              <a:rPr lang="en-US" dirty="0" err="1" smtClean="0"/>
              <a:t>que</a:t>
            </a:r>
            <a:r>
              <a:rPr lang="en-US" dirty="0" smtClean="0"/>
              <a:t> 1115 m</a:t>
            </a:r>
            <a:r>
              <a:rPr lang="en-US" baseline="30000" dirty="0" smtClean="0"/>
              <a:t>2</a:t>
            </a:r>
            <a:r>
              <a:rPr lang="en-US" dirty="0" smtClean="0"/>
              <a:t> </a:t>
            </a:r>
          </a:p>
          <a:p>
            <a:pPr>
              <a:buFont typeface="Wingdings" pitchFamily="2" charset="2"/>
              <a:buChar char="§"/>
            </a:pPr>
            <a:r>
              <a:rPr lang="en-US" dirty="0" err="1" smtClean="0"/>
              <a:t>Todas</a:t>
            </a:r>
            <a:r>
              <a:rPr lang="en-US" dirty="0" smtClean="0"/>
              <a:t> as </a:t>
            </a:r>
            <a:r>
              <a:rPr lang="en-US" dirty="0" err="1" smtClean="0"/>
              <a:t>ocupações</a:t>
            </a:r>
            <a:r>
              <a:rPr lang="en-US" dirty="0" smtClean="0"/>
              <a:t> de </a:t>
            </a:r>
            <a:r>
              <a:rPr lang="en-US" dirty="0" err="1" smtClean="0"/>
              <a:t>atendimento</a:t>
            </a:r>
            <a:r>
              <a:rPr lang="en-US" dirty="0" smtClean="0"/>
              <a:t> a </a:t>
            </a:r>
            <a:r>
              <a:rPr lang="en-US" dirty="0" err="1" smtClean="0"/>
              <a:t>saúde</a:t>
            </a:r>
            <a:endParaRPr lang="en-US" dirty="0" smtClean="0"/>
          </a:p>
          <a:p>
            <a:pPr>
              <a:buFont typeface="Wingdings" pitchFamily="2" charset="2"/>
              <a:buChar char="§"/>
            </a:pPr>
            <a:r>
              <a:rPr lang="en-US" dirty="0" err="1" smtClean="0"/>
              <a:t>Todas</a:t>
            </a:r>
            <a:r>
              <a:rPr lang="en-US" dirty="0" smtClean="0"/>
              <a:t> as </a:t>
            </a:r>
            <a:r>
              <a:rPr lang="en-US" dirty="0" err="1" smtClean="0"/>
              <a:t>ocupações</a:t>
            </a:r>
            <a:r>
              <a:rPr lang="en-US" dirty="0" smtClean="0"/>
              <a:t> </a:t>
            </a:r>
            <a:r>
              <a:rPr lang="en-US" dirty="0" err="1" smtClean="0"/>
              <a:t>residenciais</a:t>
            </a:r>
            <a:r>
              <a:rPr lang="en-US" dirty="0" smtClean="0"/>
              <a:t> multi-</a:t>
            </a:r>
            <a:r>
              <a:rPr lang="en-US" dirty="0" err="1" smtClean="0"/>
              <a:t>familiares</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type="body" idx="1"/>
          </p:nvPr>
        </p:nvSpPr>
        <p:spPr>
          <a:xfrm>
            <a:off x="952500" y="1143000"/>
            <a:ext cx="8458200" cy="3429000"/>
          </a:xfrm>
        </p:spPr>
        <p:txBody>
          <a:bodyPr/>
          <a:lstStyle/>
          <a:p>
            <a:pPr>
              <a:buFont typeface="Wingdings" pitchFamily="2" charset="2"/>
              <a:buChar char="§"/>
              <a:defRPr/>
            </a:pPr>
            <a:r>
              <a:rPr lang="en-US" dirty="0" err="1" smtClean="0">
                <a:cs typeface="+mn-cs"/>
              </a:rPr>
              <a:t>Sistemas</a:t>
            </a:r>
            <a:r>
              <a:rPr lang="en-US" dirty="0" smtClean="0">
                <a:cs typeface="+mn-cs"/>
              </a:rPr>
              <a:t> de sprinklers </a:t>
            </a:r>
            <a:r>
              <a:rPr lang="en-US" dirty="0" err="1" smtClean="0">
                <a:cs typeface="+mn-cs"/>
              </a:rPr>
              <a:t>são</a:t>
            </a:r>
            <a:r>
              <a:rPr lang="en-US" dirty="0" smtClean="0">
                <a:cs typeface="+mn-cs"/>
              </a:rPr>
              <a:t> </a:t>
            </a:r>
            <a:r>
              <a:rPr lang="en-US" dirty="0" err="1" smtClean="0">
                <a:cs typeface="+mn-cs"/>
              </a:rPr>
              <a:t>uma</a:t>
            </a:r>
            <a:r>
              <a:rPr lang="en-US" dirty="0" smtClean="0">
                <a:cs typeface="+mn-cs"/>
              </a:rPr>
              <a:t> </a:t>
            </a:r>
            <a:r>
              <a:rPr lang="en-US" dirty="0" err="1" smtClean="0">
                <a:cs typeface="+mn-cs"/>
              </a:rPr>
              <a:t>tecnologia</a:t>
            </a:r>
            <a:r>
              <a:rPr lang="en-US" dirty="0" smtClean="0">
                <a:cs typeface="+mn-cs"/>
              </a:rPr>
              <a:t> </a:t>
            </a:r>
            <a:r>
              <a:rPr lang="en-US" dirty="0" err="1" smtClean="0">
                <a:cs typeface="+mn-cs"/>
              </a:rPr>
              <a:t>comprovada</a:t>
            </a:r>
            <a:r>
              <a:rPr lang="en-US" dirty="0" smtClean="0">
                <a:cs typeface="+mn-cs"/>
              </a:rPr>
              <a:t> e simples </a:t>
            </a:r>
            <a:r>
              <a:rPr lang="en-US" dirty="0" err="1" smtClean="0">
                <a:cs typeface="+mn-cs"/>
              </a:rPr>
              <a:t>que</a:t>
            </a:r>
            <a:r>
              <a:rPr lang="en-US" dirty="0" smtClean="0">
                <a:cs typeface="+mn-cs"/>
              </a:rPr>
              <a:t> </a:t>
            </a:r>
            <a:r>
              <a:rPr lang="en-US" dirty="0" err="1" smtClean="0">
                <a:cs typeface="+mn-cs"/>
              </a:rPr>
              <a:t>supre</a:t>
            </a:r>
            <a:r>
              <a:rPr lang="en-US" dirty="0" smtClean="0">
                <a:cs typeface="+mn-cs"/>
              </a:rPr>
              <a:t> as </a:t>
            </a:r>
            <a:r>
              <a:rPr lang="en-US" dirty="0" err="1" smtClean="0">
                <a:cs typeface="+mn-cs"/>
              </a:rPr>
              <a:t>deficiências</a:t>
            </a:r>
            <a:r>
              <a:rPr lang="en-US" dirty="0" smtClean="0">
                <a:cs typeface="+mn-cs"/>
              </a:rPr>
              <a:t> de </a:t>
            </a:r>
            <a:r>
              <a:rPr lang="en-US" dirty="0" err="1" smtClean="0">
                <a:cs typeface="+mn-cs"/>
              </a:rPr>
              <a:t>outros</a:t>
            </a:r>
            <a:r>
              <a:rPr lang="en-US" dirty="0" smtClean="0">
                <a:cs typeface="+mn-cs"/>
              </a:rPr>
              <a:t> </a:t>
            </a:r>
            <a:r>
              <a:rPr lang="en-US" dirty="0" err="1" smtClean="0">
                <a:cs typeface="+mn-cs"/>
              </a:rPr>
              <a:t>sistemas</a:t>
            </a:r>
            <a:r>
              <a:rPr lang="en-US" dirty="0" smtClean="0">
                <a:cs typeface="+mn-cs"/>
              </a:rPr>
              <a:t> de </a:t>
            </a:r>
            <a:r>
              <a:rPr lang="en-US" dirty="0" err="1" smtClean="0">
                <a:cs typeface="+mn-cs"/>
              </a:rPr>
              <a:t>proteção</a:t>
            </a:r>
            <a:r>
              <a:rPr lang="en-US" dirty="0" smtClean="0">
                <a:cs typeface="+mn-cs"/>
              </a:rPr>
              <a:t>, </a:t>
            </a:r>
            <a:r>
              <a:rPr lang="en-US" dirty="0" err="1" smtClean="0">
                <a:cs typeface="+mn-cs"/>
              </a:rPr>
              <a:t>salvando</a:t>
            </a:r>
            <a:r>
              <a:rPr lang="en-US" dirty="0" smtClean="0">
                <a:cs typeface="+mn-cs"/>
              </a:rPr>
              <a:t> </a:t>
            </a:r>
            <a:r>
              <a:rPr lang="en-US" dirty="0" err="1" smtClean="0">
                <a:cs typeface="+mn-cs"/>
              </a:rPr>
              <a:t>vidas</a:t>
            </a:r>
            <a:r>
              <a:rPr lang="en-US" dirty="0" smtClean="0">
                <a:cs typeface="+mn-cs"/>
              </a:rPr>
              <a:t> e bens.</a:t>
            </a:r>
          </a:p>
          <a:p>
            <a:pPr>
              <a:buFont typeface="Wingdings" pitchFamily="2" charset="2"/>
              <a:buChar char="§"/>
              <a:defRPr/>
            </a:pPr>
            <a:r>
              <a:rPr lang="en-US" dirty="0" smtClean="0">
                <a:cs typeface="+mn-cs"/>
              </a:rPr>
              <a:t>É </a:t>
            </a:r>
            <a:r>
              <a:rPr lang="en-US" dirty="0" err="1" smtClean="0">
                <a:cs typeface="+mn-cs"/>
              </a:rPr>
              <a:t>necessário</a:t>
            </a:r>
            <a:r>
              <a:rPr lang="en-US" dirty="0" smtClean="0">
                <a:cs typeface="+mn-cs"/>
              </a:rPr>
              <a:t> </a:t>
            </a:r>
            <a:r>
              <a:rPr lang="en-US" dirty="0" err="1" smtClean="0">
                <a:cs typeface="+mn-cs"/>
              </a:rPr>
              <a:t>que</a:t>
            </a:r>
            <a:r>
              <a:rPr lang="en-US" dirty="0" smtClean="0">
                <a:cs typeface="+mn-cs"/>
              </a:rPr>
              <a:t> a </a:t>
            </a:r>
            <a:r>
              <a:rPr lang="en-US" dirty="0" err="1" smtClean="0">
                <a:cs typeface="+mn-cs"/>
              </a:rPr>
              <a:t>legislação</a:t>
            </a:r>
            <a:r>
              <a:rPr lang="en-US" dirty="0" smtClean="0">
                <a:cs typeface="+mn-cs"/>
              </a:rPr>
              <a:t> </a:t>
            </a:r>
            <a:r>
              <a:rPr lang="en-US" dirty="0" err="1" smtClean="0">
                <a:cs typeface="+mn-cs"/>
              </a:rPr>
              <a:t>exija</a:t>
            </a:r>
            <a:r>
              <a:rPr lang="en-US" dirty="0" smtClean="0">
                <a:cs typeface="+mn-cs"/>
              </a:rPr>
              <a:t> o </a:t>
            </a:r>
            <a:r>
              <a:rPr lang="en-US" dirty="0" err="1" smtClean="0">
                <a:cs typeface="+mn-cs"/>
              </a:rPr>
              <a:t>uso</a:t>
            </a:r>
            <a:r>
              <a:rPr lang="en-US" dirty="0" smtClean="0">
                <a:cs typeface="+mn-cs"/>
              </a:rPr>
              <a:t> de sprinklers </a:t>
            </a:r>
            <a:r>
              <a:rPr lang="en-US" dirty="0" err="1" smtClean="0">
                <a:cs typeface="+mn-cs"/>
              </a:rPr>
              <a:t>em</a:t>
            </a:r>
            <a:r>
              <a:rPr lang="en-US" dirty="0" smtClean="0">
                <a:cs typeface="+mn-cs"/>
              </a:rPr>
              <a:t> </a:t>
            </a:r>
            <a:r>
              <a:rPr lang="en-US" dirty="0" err="1" smtClean="0">
                <a:cs typeface="+mn-cs"/>
              </a:rPr>
              <a:t>casas</a:t>
            </a:r>
            <a:r>
              <a:rPr lang="en-US" dirty="0" smtClean="0">
                <a:cs typeface="+mn-cs"/>
              </a:rPr>
              <a:t> </a:t>
            </a:r>
            <a:r>
              <a:rPr lang="en-US" dirty="0" err="1" smtClean="0">
                <a:cs typeface="+mn-cs"/>
              </a:rPr>
              <a:t>noturnas</a:t>
            </a:r>
            <a:r>
              <a:rPr lang="en-US" dirty="0" smtClean="0">
                <a:cs typeface="+mn-cs"/>
              </a:rPr>
              <a:t> novas </a:t>
            </a:r>
            <a:r>
              <a:rPr lang="en-US" dirty="0" err="1" smtClean="0">
                <a:cs typeface="+mn-cs"/>
              </a:rPr>
              <a:t>ou</a:t>
            </a:r>
            <a:r>
              <a:rPr lang="en-US" dirty="0" smtClean="0">
                <a:cs typeface="+mn-cs"/>
              </a:rPr>
              <a:t> </a:t>
            </a:r>
            <a:r>
              <a:rPr lang="en-US" dirty="0" err="1" smtClean="0">
                <a:cs typeface="+mn-cs"/>
              </a:rPr>
              <a:t>existentes</a:t>
            </a:r>
            <a:r>
              <a:rPr lang="en-US" dirty="0" smtClean="0">
                <a:cs typeface="+mn-cs"/>
              </a:rPr>
              <a:t>.</a:t>
            </a:r>
          </a:p>
        </p:txBody>
      </p:sp>
      <p:pic>
        <p:nvPicPr>
          <p:cNvPr id="25603" name="Picture 4" descr="C:\WINDOWS\Desktop\My Briefcase\New England Ski Mar04\DSCF0003.JPG"/>
          <p:cNvPicPr>
            <a:picLocks noChangeAspect="1" noChangeArrowheads="1"/>
          </p:cNvPicPr>
          <p:nvPr/>
        </p:nvPicPr>
        <p:blipFill>
          <a:blip r:embed="rId2"/>
          <a:srcRect/>
          <a:stretch>
            <a:fillRect/>
          </a:stretch>
        </p:blipFill>
        <p:spPr bwMode="auto">
          <a:xfrm>
            <a:off x="4229100" y="4438650"/>
            <a:ext cx="2311400" cy="1733550"/>
          </a:xfrm>
          <a:prstGeom prst="rect">
            <a:avLst/>
          </a:prstGeom>
          <a:noFill/>
          <a:ln w="9525">
            <a:noFill/>
            <a:miter lim="800000"/>
            <a:headEnd/>
            <a:tailEnd/>
          </a:ln>
        </p:spPr>
      </p:pic>
      <p:sp>
        <p:nvSpPr>
          <p:cNvPr id="6" name="Rectangle 2"/>
          <p:cNvSpPr>
            <a:spLocks noGrp="1" noChangeArrowheads="1"/>
          </p:cNvSpPr>
          <p:nvPr>
            <p:ph type="title"/>
          </p:nvPr>
        </p:nvSpPr>
        <p:spPr>
          <a:xfrm>
            <a:off x="1257300" y="347663"/>
            <a:ext cx="8666163" cy="719137"/>
          </a:xfrm>
        </p:spPr>
        <p:txBody>
          <a:bodyPr/>
          <a:lstStyle/>
          <a:p>
            <a:pPr>
              <a:defRPr/>
            </a:pPr>
            <a:r>
              <a:rPr lang="en-US" sz="3200" b="1" dirty="0" err="1" smtClean="0">
                <a:solidFill>
                  <a:srgbClr val="A50021"/>
                </a:solidFill>
                <a:cs typeface="+mj-cs"/>
              </a:rPr>
              <a:t>Evirtando</a:t>
            </a:r>
            <a:r>
              <a:rPr lang="en-US" sz="3200" b="1" dirty="0" smtClean="0">
                <a:solidFill>
                  <a:srgbClr val="A50021"/>
                </a:solidFill>
                <a:cs typeface="+mj-cs"/>
              </a:rPr>
              <a:t> </a:t>
            </a:r>
            <a:r>
              <a:rPr lang="en-US" sz="3200" b="1" dirty="0" err="1" smtClean="0">
                <a:solidFill>
                  <a:srgbClr val="A50021"/>
                </a:solidFill>
                <a:cs typeface="+mj-cs"/>
              </a:rPr>
              <a:t>Futuras</a:t>
            </a:r>
            <a:r>
              <a:rPr lang="en-US" sz="3200" b="1" dirty="0" smtClean="0">
                <a:solidFill>
                  <a:srgbClr val="A50021"/>
                </a:solidFill>
                <a:cs typeface="+mj-cs"/>
              </a:rPr>
              <a:t> </a:t>
            </a:r>
            <a:r>
              <a:rPr lang="en-US" sz="3200" b="1" dirty="0" err="1" smtClean="0">
                <a:solidFill>
                  <a:srgbClr val="A50021"/>
                </a:solidFill>
                <a:cs typeface="+mj-cs"/>
              </a:rPr>
              <a:t>Tragédias</a:t>
            </a:r>
            <a:endParaRPr lang="en-US" sz="3200" dirty="0" smtClean="0">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Rectangle 3"/>
          <p:cNvSpPr>
            <a:spLocks noGrp="1" noChangeArrowheads="1"/>
          </p:cNvSpPr>
          <p:nvPr>
            <p:ph type="body" idx="1"/>
          </p:nvPr>
        </p:nvSpPr>
        <p:spPr>
          <a:xfrm>
            <a:off x="1104900" y="1143000"/>
            <a:ext cx="8534400" cy="3048000"/>
          </a:xfrm>
        </p:spPr>
        <p:txBody>
          <a:bodyPr/>
          <a:lstStyle/>
          <a:p>
            <a:pPr>
              <a:buFont typeface="Monotype Sorts" charset="0"/>
              <a:buChar char="l"/>
              <a:defRPr/>
            </a:pPr>
            <a:endParaRPr lang="en-US" sz="2800" dirty="0" smtClean="0">
              <a:cs typeface="+mn-cs"/>
            </a:endParaRPr>
          </a:p>
          <a:p>
            <a:pPr>
              <a:buFont typeface="Monotype Sorts" charset="0"/>
              <a:buChar char="l"/>
              <a:defRPr/>
            </a:pPr>
            <a:endParaRPr lang="en-US" dirty="0" smtClean="0">
              <a:cs typeface="+mn-cs"/>
            </a:endParaRPr>
          </a:p>
          <a:p>
            <a:pPr>
              <a:buFont typeface="Monotype Sorts" charset="0"/>
              <a:buChar char="l"/>
              <a:defRPr/>
            </a:pPr>
            <a:endParaRPr lang="en-US" dirty="0" smtClean="0">
              <a:cs typeface="+mn-cs"/>
            </a:endParaRPr>
          </a:p>
        </p:txBody>
      </p:sp>
      <p:sp>
        <p:nvSpPr>
          <p:cNvPr id="343044" name="Rectangle 4"/>
          <p:cNvSpPr>
            <a:spLocks noGrp="1" noChangeArrowheads="1"/>
          </p:cNvSpPr>
          <p:nvPr>
            <p:ph type="title"/>
          </p:nvPr>
        </p:nvSpPr>
        <p:spPr>
          <a:xfrm>
            <a:off x="3771900" y="2590800"/>
            <a:ext cx="3294063" cy="1176338"/>
          </a:xfrm>
        </p:spPr>
        <p:txBody>
          <a:bodyPr/>
          <a:lstStyle/>
          <a:p>
            <a:pPr>
              <a:defRPr/>
            </a:pPr>
            <a:r>
              <a:rPr lang="en-US" b="1" dirty="0" smtClean="0">
                <a:solidFill>
                  <a:srgbClr val="A50021"/>
                </a:solidFill>
                <a:latin typeface="Times New Roman" charset="0"/>
                <a:cs typeface="+mj-cs"/>
              </a:rPr>
              <a:t>Obrigado</a:t>
            </a:r>
            <a:endParaRPr lang="en-US" dirty="0" smtClean="0">
              <a:cs typeface="+mj-cs"/>
            </a:endParaRPr>
          </a:p>
        </p:txBody>
      </p:sp>
      <p:sp>
        <p:nvSpPr>
          <p:cNvPr id="5" name="Rectangle 4"/>
          <p:cNvSpPr txBox="1">
            <a:spLocks noChangeArrowheads="1"/>
          </p:cNvSpPr>
          <p:nvPr/>
        </p:nvSpPr>
        <p:spPr bwMode="auto">
          <a:xfrm>
            <a:off x="3162300" y="4572000"/>
            <a:ext cx="4114800" cy="11763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90488" tIns="44450" rIns="90488" bIns="44450"/>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a:defRPr/>
            </a:pPr>
            <a:r>
              <a:rPr lang="en-US" sz="3600" b="1" dirty="0" smtClean="0">
                <a:solidFill>
                  <a:srgbClr val="FF0000"/>
                </a:solidFill>
                <a:latin typeface="Times New Roman" charset="0"/>
                <a:cs typeface="+mj-cs"/>
                <a:hlinkClick r:id="rId2"/>
              </a:rPr>
              <a:t>fleming@nfsa.org</a:t>
            </a:r>
            <a:endParaRPr lang="en-US" sz="3600" b="1" dirty="0" smtClean="0">
              <a:solidFill>
                <a:srgbClr val="FF0000"/>
              </a:solidFill>
              <a:latin typeface="Times New Roman" charset="0"/>
              <a:cs typeface="+mj-cs"/>
            </a:endParaRPr>
          </a:p>
          <a:p>
            <a:pPr>
              <a:defRPr/>
            </a:pPr>
            <a:endParaRPr lang="en-US" dirty="0" smtClean="0">
              <a:solidFill>
                <a:schemeClr val="bg2">
                  <a:lumMod val="75000"/>
                </a:schemeClr>
              </a:solidFill>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177925" y="271463"/>
            <a:ext cx="8689975" cy="871537"/>
          </a:xfrm>
        </p:spPr>
        <p:txBody>
          <a:bodyPr/>
          <a:lstStyle/>
          <a:p>
            <a:r>
              <a:rPr lang="en-US" sz="3600" b="1" dirty="0" err="1" smtClean="0">
                <a:solidFill>
                  <a:srgbClr val="910000"/>
                </a:solidFill>
              </a:rPr>
              <a:t>Dois</a:t>
            </a:r>
            <a:r>
              <a:rPr lang="en-US" sz="3600" b="1" dirty="0" smtClean="0">
                <a:solidFill>
                  <a:srgbClr val="910000"/>
                </a:solidFill>
              </a:rPr>
              <a:t> Incêndios – 10 </a:t>
            </a:r>
            <a:r>
              <a:rPr lang="en-US" sz="3600" b="1" dirty="0" err="1" smtClean="0">
                <a:solidFill>
                  <a:srgbClr val="910000"/>
                </a:solidFill>
              </a:rPr>
              <a:t>anos</a:t>
            </a:r>
            <a:r>
              <a:rPr lang="en-US" sz="3600" b="1" dirty="0" smtClean="0">
                <a:solidFill>
                  <a:srgbClr val="910000"/>
                </a:solidFill>
              </a:rPr>
              <a:t> </a:t>
            </a:r>
            <a:r>
              <a:rPr lang="en-US" sz="3600" b="1" dirty="0" err="1" smtClean="0">
                <a:solidFill>
                  <a:srgbClr val="910000"/>
                </a:solidFill>
              </a:rPr>
              <a:t>os</a:t>
            </a:r>
            <a:r>
              <a:rPr lang="en-US" sz="3600" b="1" dirty="0" smtClean="0">
                <a:solidFill>
                  <a:srgbClr val="910000"/>
                </a:solidFill>
              </a:rPr>
              <a:t> </a:t>
            </a:r>
            <a:r>
              <a:rPr lang="en-US" sz="3600" b="1" dirty="0" err="1" smtClean="0">
                <a:solidFill>
                  <a:srgbClr val="910000"/>
                </a:solidFill>
              </a:rPr>
              <a:t>separam</a:t>
            </a:r>
            <a:r>
              <a:rPr lang="en-US" sz="3600" b="1" dirty="0" smtClean="0">
                <a:solidFill>
                  <a:srgbClr val="910000"/>
                </a:solidFill>
              </a:rPr>
              <a:t/>
            </a:r>
            <a:br>
              <a:rPr lang="en-US" sz="3600" b="1" dirty="0" smtClean="0">
                <a:solidFill>
                  <a:srgbClr val="910000"/>
                </a:solidFill>
              </a:rPr>
            </a:br>
            <a:endParaRPr lang="en-US" sz="3600" dirty="0" smtClean="0"/>
          </a:p>
        </p:txBody>
      </p:sp>
      <p:sp>
        <p:nvSpPr>
          <p:cNvPr id="8195" name="Content Placeholder 2"/>
          <p:cNvSpPr>
            <a:spLocks noGrp="1"/>
          </p:cNvSpPr>
          <p:nvPr>
            <p:ph idx="1"/>
          </p:nvPr>
        </p:nvSpPr>
        <p:spPr>
          <a:xfrm>
            <a:off x="5143500" y="4419600"/>
            <a:ext cx="4583113" cy="838200"/>
          </a:xfrm>
        </p:spPr>
        <p:txBody>
          <a:bodyPr/>
          <a:lstStyle/>
          <a:p>
            <a:pPr marL="0" indent="0">
              <a:buFont typeface="Monotype Sorts" charset="2"/>
              <a:buNone/>
            </a:pPr>
            <a:r>
              <a:rPr lang="en-US" sz="2400" dirty="0" smtClean="0"/>
              <a:t>2013 – </a:t>
            </a:r>
            <a:r>
              <a:rPr lang="en-US" sz="2400" dirty="0" err="1" smtClean="0"/>
              <a:t>Boate</a:t>
            </a:r>
            <a:r>
              <a:rPr lang="en-US" sz="2400" dirty="0" smtClean="0"/>
              <a:t> Kiss,</a:t>
            </a:r>
          </a:p>
          <a:p>
            <a:pPr marL="0" indent="0">
              <a:buFont typeface="Monotype Sorts" charset="2"/>
              <a:buNone/>
            </a:pPr>
            <a:r>
              <a:rPr lang="en-US" sz="2400" dirty="0" smtClean="0"/>
              <a:t>Santa Maria, RS, Brasil</a:t>
            </a:r>
          </a:p>
        </p:txBody>
      </p:sp>
      <p:pic>
        <p:nvPicPr>
          <p:cNvPr id="8196" name="Picture 4" descr="P2220052"/>
          <p:cNvPicPr>
            <a:picLocks noChangeAspect="1" noChangeArrowheads="1"/>
          </p:cNvPicPr>
          <p:nvPr/>
        </p:nvPicPr>
        <p:blipFill>
          <a:blip r:embed="rId2"/>
          <a:srcRect/>
          <a:stretch>
            <a:fillRect/>
          </a:stretch>
        </p:blipFill>
        <p:spPr bwMode="auto">
          <a:xfrm>
            <a:off x="509588" y="1260475"/>
            <a:ext cx="4024312" cy="2854325"/>
          </a:xfrm>
          <a:prstGeom prst="rect">
            <a:avLst/>
          </a:prstGeom>
          <a:noFill/>
          <a:ln w="9525">
            <a:solidFill>
              <a:srgbClr val="3333CC"/>
            </a:solidFill>
            <a:miter lim="800000"/>
            <a:headEnd/>
            <a:tailEnd/>
          </a:ln>
        </p:spPr>
      </p:pic>
      <p:sp>
        <p:nvSpPr>
          <p:cNvPr id="8197" name="Rectangle 4"/>
          <p:cNvSpPr>
            <a:spLocks noChangeArrowheads="1"/>
          </p:cNvSpPr>
          <p:nvPr/>
        </p:nvSpPr>
        <p:spPr bwMode="auto">
          <a:xfrm>
            <a:off x="342900" y="4427538"/>
            <a:ext cx="4267200" cy="830262"/>
          </a:xfrm>
          <a:prstGeom prst="rect">
            <a:avLst/>
          </a:prstGeom>
          <a:noFill/>
          <a:ln w="9525">
            <a:noFill/>
            <a:miter lim="800000"/>
            <a:headEnd/>
            <a:tailEnd/>
          </a:ln>
        </p:spPr>
        <p:txBody>
          <a:bodyPr>
            <a:spAutoFit/>
          </a:bodyPr>
          <a:lstStyle/>
          <a:p>
            <a:pPr>
              <a:buFont typeface="Monotype Sorts" charset="2"/>
              <a:buNone/>
            </a:pPr>
            <a:r>
              <a:rPr lang="en-US"/>
              <a:t>2003 – Station Nightclub,</a:t>
            </a:r>
          </a:p>
          <a:p>
            <a:pPr>
              <a:buFont typeface="Monotype Sorts" charset="2"/>
              <a:buNone/>
            </a:pPr>
            <a:r>
              <a:rPr lang="en-US"/>
              <a:t>West Warwick, RI, USA</a:t>
            </a:r>
          </a:p>
        </p:txBody>
      </p:sp>
      <p:pic>
        <p:nvPicPr>
          <p:cNvPr id="8198" name="Picture 6" descr="Kiss Nightclub Fire.jpg"/>
          <p:cNvPicPr>
            <a:picLocks noChangeAspect="1"/>
          </p:cNvPicPr>
          <p:nvPr/>
        </p:nvPicPr>
        <p:blipFill>
          <a:blip r:embed="rId3"/>
          <a:srcRect/>
          <a:stretch>
            <a:fillRect/>
          </a:stretch>
        </p:blipFill>
        <p:spPr bwMode="auto">
          <a:xfrm>
            <a:off x="4838700" y="1279525"/>
            <a:ext cx="4572000" cy="291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95300" y="1828800"/>
          <a:ext cx="9601200" cy="2594598"/>
        </p:xfrm>
        <a:graphic>
          <a:graphicData uri="http://schemas.openxmlformats.org/drawingml/2006/table">
            <a:tbl>
              <a:tblPr/>
              <a:tblGrid>
                <a:gridCol w="4572000"/>
                <a:gridCol w="50292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Station Nightclub, Warwick, RI, USA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Arial" pitchFamily="34" charset="0"/>
                          <a:ea typeface="ＭＳ Ｐゴシック" pitchFamily="34" charset="-128"/>
                        </a:rPr>
                        <a:t>Boate</a:t>
                      </a: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 Kiss, Santa Maria, RS, Brasil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21 de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fevereiro</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de 2003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27 de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janeiro</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de 2013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r>
              <a:tr h="247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Ignição</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por</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fogos</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de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artifício</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da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banda</a:t>
                      </a: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Ignição</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por</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fogos</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de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artifício</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da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banda</a:t>
                      </a: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Propagação</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rápida</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pela</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espuma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exposta</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Propagação</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rápida</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pela</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espuma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exposta</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Opções</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de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saída</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limitadas</a:t>
                      </a: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Opções</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de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saída</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limitadas</a:t>
                      </a: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Sem</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sprinklers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Sem</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sprinklers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Trágico</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número</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de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mortes</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 100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mortos</a:t>
                      </a: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Trágico</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número</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de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mortes</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 241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mortos</a:t>
                      </a: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r>
            </a:tbl>
          </a:graphicData>
        </a:graphic>
      </p:graphicFrame>
      <p:sp>
        <p:nvSpPr>
          <p:cNvPr id="9244" name="Title 1"/>
          <p:cNvSpPr txBox="1">
            <a:spLocks/>
          </p:cNvSpPr>
          <p:nvPr/>
        </p:nvSpPr>
        <p:spPr bwMode="auto">
          <a:xfrm>
            <a:off x="1257300" y="304800"/>
            <a:ext cx="8839200" cy="947738"/>
          </a:xfrm>
          <a:prstGeom prst="rect">
            <a:avLst/>
          </a:prstGeom>
          <a:noFill/>
          <a:ln w="9525">
            <a:noFill/>
            <a:miter lim="800000"/>
            <a:headEnd/>
            <a:tailEnd/>
          </a:ln>
        </p:spPr>
        <p:txBody>
          <a:bodyPr lIns="90488" tIns="44450" rIns="90488" bIns="44450"/>
          <a:lstStyle/>
          <a:p>
            <a:r>
              <a:rPr lang="en-US" sz="3600" b="1" dirty="0" err="1" smtClean="0">
                <a:solidFill>
                  <a:srgbClr val="910000"/>
                </a:solidFill>
              </a:rPr>
              <a:t>Semelhanças</a:t>
            </a:r>
            <a:r>
              <a:rPr lang="en-US" sz="3600" b="1" dirty="0" smtClean="0">
                <a:solidFill>
                  <a:srgbClr val="910000"/>
                </a:solidFill>
              </a:rPr>
              <a:t> entre </a:t>
            </a:r>
            <a:r>
              <a:rPr lang="en-US" sz="3600" b="1" dirty="0" err="1" smtClean="0">
                <a:solidFill>
                  <a:srgbClr val="910000"/>
                </a:solidFill>
              </a:rPr>
              <a:t>os</a:t>
            </a:r>
            <a:r>
              <a:rPr lang="en-US" sz="3600" b="1" dirty="0" smtClean="0">
                <a:solidFill>
                  <a:srgbClr val="910000"/>
                </a:solidFill>
              </a:rPr>
              <a:t> </a:t>
            </a:r>
            <a:r>
              <a:rPr lang="en-US" sz="3600" b="1" dirty="0" err="1" smtClean="0">
                <a:solidFill>
                  <a:srgbClr val="910000"/>
                </a:solidFill>
              </a:rPr>
              <a:t>dois</a:t>
            </a:r>
            <a:r>
              <a:rPr lang="en-US" sz="3600" b="1" dirty="0" smtClean="0">
                <a:solidFill>
                  <a:srgbClr val="910000"/>
                </a:solidFill>
              </a:rPr>
              <a:t> </a:t>
            </a:r>
            <a:r>
              <a:rPr lang="en-US" sz="3600" b="1" dirty="0" err="1" smtClean="0">
                <a:solidFill>
                  <a:srgbClr val="910000"/>
                </a:solidFill>
              </a:rPr>
              <a:t>incêndios</a:t>
            </a:r>
            <a:endParaRPr lang="en-US" sz="3600" b="1" dirty="0">
              <a:solidFill>
                <a:srgbClr val="91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ext Box 2"/>
          <p:cNvSpPr txBox="1">
            <a:spLocks noChangeArrowheads="1"/>
          </p:cNvSpPr>
          <p:nvPr/>
        </p:nvSpPr>
        <p:spPr bwMode="auto">
          <a:xfrm>
            <a:off x="1257300" y="304800"/>
            <a:ext cx="8686800" cy="646331"/>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spcBef>
                <a:spcPct val="50000"/>
              </a:spcBef>
              <a:defRPr/>
            </a:pPr>
            <a:r>
              <a:rPr lang="en-US" sz="3600" b="1" dirty="0" err="1" smtClean="0">
                <a:solidFill>
                  <a:srgbClr val="A50021"/>
                </a:solidFill>
                <a:latin typeface="+mj-lt"/>
                <a:ea typeface="ＭＳ Ｐゴシック" charset="0"/>
              </a:rPr>
              <a:t>Após</a:t>
            </a:r>
            <a:r>
              <a:rPr lang="en-US" sz="3600" b="1" dirty="0" smtClean="0">
                <a:solidFill>
                  <a:srgbClr val="A50021"/>
                </a:solidFill>
                <a:latin typeface="+mj-lt"/>
                <a:ea typeface="ＭＳ Ｐゴシック" charset="0"/>
              </a:rPr>
              <a:t> o </a:t>
            </a:r>
            <a:r>
              <a:rPr lang="en-US" sz="3600" b="1" dirty="0" err="1" smtClean="0">
                <a:solidFill>
                  <a:srgbClr val="A50021"/>
                </a:solidFill>
                <a:latin typeface="+mj-lt"/>
                <a:ea typeface="ＭＳ Ｐゴシック" charset="0"/>
              </a:rPr>
              <a:t>incêndio</a:t>
            </a:r>
            <a:r>
              <a:rPr lang="en-US" sz="3600" b="1" dirty="0" smtClean="0">
                <a:solidFill>
                  <a:srgbClr val="A50021"/>
                </a:solidFill>
                <a:latin typeface="+mj-lt"/>
                <a:ea typeface="ＭＳ Ｐゴシック" charset="0"/>
              </a:rPr>
              <a:t> no Station Nightclub</a:t>
            </a:r>
            <a:endParaRPr lang="en-US" sz="3600" b="1" dirty="0">
              <a:solidFill>
                <a:srgbClr val="A50021"/>
              </a:solidFill>
              <a:latin typeface="+mj-lt"/>
              <a:ea typeface="ＭＳ Ｐゴシック" charset="0"/>
            </a:endParaRPr>
          </a:p>
        </p:txBody>
      </p:sp>
      <p:sp>
        <p:nvSpPr>
          <p:cNvPr id="10243" name="Rectangle 6"/>
          <p:cNvSpPr>
            <a:spLocks noChangeArrowheads="1"/>
          </p:cNvSpPr>
          <p:nvPr/>
        </p:nvSpPr>
        <p:spPr bwMode="auto">
          <a:xfrm>
            <a:off x="6172200" y="4114800"/>
            <a:ext cx="3943350" cy="1447800"/>
          </a:xfrm>
          <a:prstGeom prst="rect">
            <a:avLst/>
          </a:prstGeom>
          <a:noFill/>
          <a:ln w="9525">
            <a:noFill/>
            <a:miter lim="800000"/>
            <a:headEnd/>
            <a:tailEnd/>
          </a:ln>
        </p:spPr>
        <p:txBody>
          <a:bodyPr/>
          <a:lstStyle/>
          <a:p>
            <a:pPr marL="342900" indent="-342900">
              <a:buClr>
                <a:srgbClr val="BFFFE2"/>
              </a:buClr>
              <a:buSzPct val="85000"/>
              <a:buFont typeface="Wingdings" pitchFamily="2" charset="2"/>
              <a:buNone/>
            </a:pPr>
            <a:endParaRPr lang="en-US" sz="1800">
              <a:solidFill>
                <a:schemeClr val="tx2"/>
              </a:solidFill>
            </a:endParaRPr>
          </a:p>
        </p:txBody>
      </p:sp>
      <p:sp>
        <p:nvSpPr>
          <p:cNvPr id="10244" name="Rectangle 3"/>
          <p:cNvSpPr txBox="1">
            <a:spLocks noChangeArrowheads="1"/>
          </p:cNvSpPr>
          <p:nvPr/>
        </p:nvSpPr>
        <p:spPr bwMode="auto">
          <a:xfrm>
            <a:off x="1028700" y="1066800"/>
            <a:ext cx="8458200" cy="2057400"/>
          </a:xfrm>
          <a:prstGeom prst="rect">
            <a:avLst/>
          </a:prstGeom>
          <a:noFill/>
          <a:ln w="9525">
            <a:noFill/>
            <a:miter lim="800000"/>
            <a:headEnd/>
            <a:tailEnd/>
          </a:ln>
        </p:spPr>
        <p:txBody>
          <a:bodyPr/>
          <a:lstStyle/>
          <a:p>
            <a:pPr marL="342900" indent="-342900">
              <a:spcBef>
                <a:spcPct val="20000"/>
              </a:spcBef>
              <a:buClr>
                <a:schemeClr val="accent2"/>
              </a:buClr>
              <a:buSzPct val="75000"/>
              <a:buFont typeface="Wingdings" pitchFamily="2" charset="2"/>
              <a:buChar char="§"/>
            </a:pPr>
            <a:r>
              <a:rPr lang="en-US" sz="2800" dirty="0" smtClean="0"/>
              <a:t>A NFPA - National </a:t>
            </a:r>
            <a:r>
              <a:rPr lang="en-US" sz="2800" dirty="0"/>
              <a:t>Fire Protection Association </a:t>
            </a:r>
            <a:r>
              <a:rPr lang="en-US" sz="2800" dirty="0" smtClean="0"/>
              <a:t>– </a:t>
            </a:r>
            <a:r>
              <a:rPr lang="en-US" sz="2800" dirty="0" err="1" smtClean="0"/>
              <a:t>realizou</a:t>
            </a:r>
            <a:r>
              <a:rPr lang="en-US" sz="2800" dirty="0" smtClean="0"/>
              <a:t> </a:t>
            </a:r>
            <a:r>
              <a:rPr lang="en-US" sz="2800" dirty="0" err="1" smtClean="0"/>
              <a:t>audiências</a:t>
            </a:r>
            <a:r>
              <a:rPr lang="en-US" sz="2800" dirty="0" smtClean="0"/>
              <a:t> </a:t>
            </a:r>
            <a:r>
              <a:rPr lang="en-US" sz="2800" dirty="0" err="1" smtClean="0"/>
              <a:t>especiais</a:t>
            </a:r>
            <a:r>
              <a:rPr lang="en-US" sz="2800" dirty="0" smtClean="0"/>
              <a:t> de </a:t>
            </a:r>
            <a:r>
              <a:rPr lang="en-US" sz="2800" dirty="0" err="1" smtClean="0"/>
              <a:t>seu</a:t>
            </a:r>
            <a:r>
              <a:rPr lang="en-US" sz="2800" dirty="0" smtClean="0"/>
              <a:t> </a:t>
            </a:r>
            <a:r>
              <a:rPr lang="en-US" sz="2800" dirty="0" err="1" smtClean="0"/>
              <a:t>Comitê</a:t>
            </a:r>
            <a:r>
              <a:rPr lang="en-US" sz="2800" dirty="0" smtClean="0"/>
              <a:t> </a:t>
            </a:r>
            <a:r>
              <a:rPr lang="en-US" sz="2800" dirty="0" err="1" smtClean="0"/>
              <a:t>Técnico</a:t>
            </a:r>
            <a:r>
              <a:rPr lang="en-US" sz="2800" dirty="0" smtClean="0"/>
              <a:t> de </a:t>
            </a:r>
            <a:r>
              <a:rPr lang="en-US" sz="2800" dirty="0" err="1" smtClean="0"/>
              <a:t>Locais</a:t>
            </a:r>
            <a:r>
              <a:rPr lang="en-US" sz="2800" dirty="0" smtClean="0"/>
              <a:t> de </a:t>
            </a:r>
            <a:r>
              <a:rPr lang="en-US" sz="2800" dirty="0" err="1" smtClean="0"/>
              <a:t>Reunião</a:t>
            </a:r>
            <a:r>
              <a:rPr lang="en-US" sz="2800" dirty="0" smtClean="0"/>
              <a:t> de </a:t>
            </a:r>
            <a:r>
              <a:rPr lang="en-US" sz="2800" dirty="0" err="1" smtClean="0"/>
              <a:t>Público</a:t>
            </a:r>
            <a:r>
              <a:rPr lang="en-US" sz="2800" dirty="0" smtClean="0"/>
              <a:t>, </a:t>
            </a:r>
            <a:r>
              <a:rPr lang="en-US" sz="2800" dirty="0" err="1" smtClean="0"/>
              <a:t>responsável</a:t>
            </a:r>
            <a:r>
              <a:rPr lang="en-US" sz="2800" dirty="0" smtClean="0"/>
              <a:t> </a:t>
            </a:r>
            <a:r>
              <a:rPr lang="en-US" sz="2800" dirty="0" err="1" smtClean="0"/>
              <a:t>pela</a:t>
            </a:r>
            <a:r>
              <a:rPr lang="en-US" sz="2800" dirty="0" smtClean="0"/>
              <a:t> parte </a:t>
            </a:r>
            <a:r>
              <a:rPr lang="en-US" sz="2800" dirty="0" err="1" smtClean="0"/>
              <a:t>aplicável</a:t>
            </a:r>
            <a:r>
              <a:rPr lang="en-US" sz="2800" dirty="0" smtClean="0"/>
              <a:t> do NFPA </a:t>
            </a:r>
            <a:r>
              <a:rPr lang="en-US" sz="2800" dirty="0"/>
              <a:t>101 </a:t>
            </a:r>
            <a:r>
              <a:rPr lang="en-US" sz="2800" i="1" dirty="0" err="1" smtClean="0"/>
              <a:t>Código</a:t>
            </a:r>
            <a:r>
              <a:rPr lang="en-US" sz="2800" i="1" dirty="0" smtClean="0"/>
              <a:t> de Proteção da Vida (Life Safety </a:t>
            </a:r>
            <a:r>
              <a:rPr lang="en-US" sz="2800" i="1" dirty="0"/>
              <a:t>Code</a:t>
            </a:r>
            <a:r>
              <a:rPr lang="en-US" sz="2800" baseline="30000" dirty="0" smtClean="0"/>
              <a:t>®</a:t>
            </a:r>
            <a:r>
              <a:rPr lang="en-US" sz="2800" dirty="0" smtClean="0"/>
              <a:t>).</a:t>
            </a:r>
            <a:endParaRPr lang="en-US" sz="2800" dirty="0"/>
          </a:p>
        </p:txBody>
      </p:sp>
      <p:sp>
        <p:nvSpPr>
          <p:cNvPr id="10245" name="Rectangle 3"/>
          <p:cNvSpPr txBox="1">
            <a:spLocks noChangeArrowheads="1"/>
          </p:cNvSpPr>
          <p:nvPr/>
        </p:nvSpPr>
        <p:spPr bwMode="auto">
          <a:xfrm>
            <a:off x="952500" y="3429000"/>
            <a:ext cx="8305800" cy="2286000"/>
          </a:xfrm>
          <a:prstGeom prst="rect">
            <a:avLst/>
          </a:prstGeom>
          <a:noFill/>
          <a:ln w="9525">
            <a:noFill/>
            <a:miter lim="800000"/>
            <a:headEnd/>
            <a:tailEnd/>
          </a:ln>
        </p:spPr>
        <p:txBody>
          <a:bodyPr/>
          <a:lstStyle/>
          <a:p>
            <a:pPr marL="342900" indent="-342900">
              <a:spcBef>
                <a:spcPct val="20000"/>
              </a:spcBef>
              <a:buClr>
                <a:schemeClr val="accent2"/>
              </a:buClr>
              <a:buSzPct val="75000"/>
              <a:buFont typeface="Wingdings" pitchFamily="2" charset="2"/>
              <a:buChar char="§"/>
            </a:pPr>
            <a:r>
              <a:rPr lang="en-US" sz="2800" dirty="0" smtClean="0"/>
              <a:t>As </a:t>
            </a:r>
            <a:r>
              <a:rPr lang="en-US" sz="2800" dirty="0" err="1" smtClean="0"/>
              <a:t>audiências</a:t>
            </a:r>
            <a:r>
              <a:rPr lang="en-US" sz="2800" dirty="0" smtClean="0"/>
              <a:t> </a:t>
            </a:r>
            <a:r>
              <a:rPr lang="en-US" sz="2800" dirty="0" err="1" smtClean="0"/>
              <a:t>públicas</a:t>
            </a:r>
            <a:r>
              <a:rPr lang="en-US" sz="2800" dirty="0" smtClean="0"/>
              <a:t> </a:t>
            </a:r>
            <a:r>
              <a:rPr lang="en-US" sz="2800" dirty="0" err="1" smtClean="0"/>
              <a:t>levaram</a:t>
            </a:r>
            <a:r>
              <a:rPr lang="en-US" sz="2800" dirty="0" smtClean="0"/>
              <a:t> a </a:t>
            </a:r>
            <a:r>
              <a:rPr lang="en-US" sz="2800" dirty="0" err="1" smtClean="0"/>
              <a:t>mudanças</a:t>
            </a:r>
            <a:r>
              <a:rPr lang="en-US" sz="2800" dirty="0" smtClean="0"/>
              <a:t> </a:t>
            </a:r>
            <a:r>
              <a:rPr lang="en-US" sz="2800" dirty="0" err="1" smtClean="0"/>
              <a:t>emergenciais</a:t>
            </a:r>
            <a:r>
              <a:rPr lang="en-US" sz="2800" dirty="0" smtClean="0"/>
              <a:t> </a:t>
            </a:r>
            <a:r>
              <a:rPr lang="en-US" sz="2800" dirty="0" err="1" smtClean="0"/>
              <a:t>ao</a:t>
            </a:r>
            <a:r>
              <a:rPr lang="en-US" sz="2800" dirty="0" smtClean="0"/>
              <a:t> </a:t>
            </a:r>
            <a:r>
              <a:rPr lang="en-US" sz="2800" dirty="0" err="1" smtClean="0"/>
              <a:t>Código</a:t>
            </a:r>
            <a:r>
              <a:rPr lang="en-US" sz="2800" dirty="0" smtClean="0"/>
              <a:t> de Proteção da Vida, </a:t>
            </a:r>
            <a:r>
              <a:rPr lang="en-US" sz="2800" dirty="0" err="1" smtClean="0"/>
              <a:t>incluindo</a:t>
            </a:r>
            <a:r>
              <a:rPr lang="en-US" sz="2800" dirty="0" smtClean="0"/>
              <a:t>:</a:t>
            </a:r>
            <a:endParaRPr lang="en-US" sz="2800" dirty="0"/>
          </a:p>
          <a:p>
            <a:pPr marL="742950" lvl="1" indent="-285750">
              <a:lnSpc>
                <a:spcPct val="80000"/>
              </a:lnSpc>
              <a:spcBef>
                <a:spcPct val="20000"/>
              </a:spcBef>
              <a:buClr>
                <a:schemeClr val="accent1"/>
              </a:buClr>
              <a:buSzPct val="100000"/>
              <a:buFontTx/>
              <a:buChar char="–"/>
            </a:pPr>
            <a:r>
              <a:rPr lang="en-US" dirty="0" err="1" smtClean="0"/>
              <a:t>Exigência</a:t>
            </a:r>
            <a:r>
              <a:rPr lang="en-US" dirty="0" smtClean="0"/>
              <a:t> de </a:t>
            </a:r>
            <a:r>
              <a:rPr lang="en-US" dirty="0" err="1" smtClean="0"/>
              <a:t>uso</a:t>
            </a:r>
            <a:r>
              <a:rPr lang="en-US" dirty="0" smtClean="0"/>
              <a:t> de sprinklers </a:t>
            </a:r>
            <a:r>
              <a:rPr lang="en-US" dirty="0" err="1" smtClean="0"/>
              <a:t>em</a:t>
            </a:r>
            <a:r>
              <a:rPr lang="en-US" dirty="0" smtClean="0"/>
              <a:t> </a:t>
            </a:r>
            <a:r>
              <a:rPr lang="en-US" dirty="0" err="1" smtClean="0"/>
              <a:t>todas</a:t>
            </a:r>
            <a:r>
              <a:rPr lang="en-US" dirty="0" smtClean="0"/>
              <a:t> as NOVAS </a:t>
            </a:r>
            <a:r>
              <a:rPr lang="en-US" dirty="0" err="1" smtClean="0"/>
              <a:t>casas</a:t>
            </a:r>
            <a:r>
              <a:rPr lang="en-US" dirty="0" smtClean="0"/>
              <a:t> </a:t>
            </a:r>
            <a:r>
              <a:rPr lang="en-US" dirty="0" err="1" smtClean="0"/>
              <a:t>noturnas</a:t>
            </a:r>
            <a:r>
              <a:rPr lang="en-US" dirty="0" smtClean="0"/>
              <a:t> com </a:t>
            </a:r>
            <a:r>
              <a:rPr lang="en-US" dirty="0" err="1" smtClean="0"/>
              <a:t>mais</a:t>
            </a:r>
            <a:r>
              <a:rPr lang="en-US" dirty="0" smtClean="0"/>
              <a:t> de 50 </a:t>
            </a:r>
            <a:r>
              <a:rPr lang="en-US" dirty="0" err="1" smtClean="0"/>
              <a:t>ocupantes</a:t>
            </a:r>
            <a:endParaRPr lang="en-US" dirty="0"/>
          </a:p>
          <a:p>
            <a:pPr marL="742950" lvl="1" indent="-285750">
              <a:lnSpc>
                <a:spcPct val="80000"/>
              </a:lnSpc>
              <a:spcBef>
                <a:spcPct val="20000"/>
              </a:spcBef>
              <a:buClr>
                <a:schemeClr val="accent1"/>
              </a:buClr>
              <a:buSzPct val="100000"/>
              <a:buFontTx/>
              <a:buChar char="–"/>
            </a:pPr>
            <a:r>
              <a:rPr lang="en-US" dirty="0" err="1" smtClean="0"/>
              <a:t>Exigência</a:t>
            </a:r>
            <a:r>
              <a:rPr lang="en-US" dirty="0" smtClean="0"/>
              <a:t> de </a:t>
            </a:r>
            <a:r>
              <a:rPr lang="en-US" dirty="0" err="1" smtClean="0"/>
              <a:t>uso</a:t>
            </a:r>
            <a:r>
              <a:rPr lang="en-US" dirty="0" smtClean="0"/>
              <a:t> de sprinklers </a:t>
            </a:r>
            <a:r>
              <a:rPr lang="en-US" dirty="0" err="1" smtClean="0"/>
              <a:t>em</a:t>
            </a:r>
            <a:r>
              <a:rPr lang="en-US" dirty="0" smtClean="0"/>
              <a:t> </a:t>
            </a:r>
            <a:r>
              <a:rPr lang="en-US" dirty="0" err="1" smtClean="0"/>
              <a:t>todas</a:t>
            </a:r>
            <a:r>
              <a:rPr lang="en-US" dirty="0" smtClean="0"/>
              <a:t> as </a:t>
            </a:r>
            <a:r>
              <a:rPr lang="en-US" dirty="0" err="1" smtClean="0"/>
              <a:t>casas</a:t>
            </a:r>
            <a:r>
              <a:rPr lang="en-US" dirty="0" smtClean="0"/>
              <a:t> </a:t>
            </a:r>
            <a:r>
              <a:rPr lang="en-US" dirty="0" err="1" smtClean="0"/>
              <a:t>noturnas</a:t>
            </a:r>
            <a:r>
              <a:rPr lang="en-US" dirty="0" smtClean="0"/>
              <a:t> EXISTENTES com </a:t>
            </a:r>
            <a:r>
              <a:rPr lang="en-US" dirty="0" err="1" smtClean="0"/>
              <a:t>mais</a:t>
            </a:r>
            <a:r>
              <a:rPr lang="en-US" dirty="0" smtClean="0"/>
              <a:t> de 100 </a:t>
            </a:r>
            <a:r>
              <a:rPr lang="en-US" dirty="0" err="1" smtClean="0"/>
              <a:t>ocupantes</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ext Box 2"/>
          <p:cNvSpPr txBox="1">
            <a:spLocks noChangeArrowheads="1"/>
          </p:cNvSpPr>
          <p:nvPr/>
        </p:nvSpPr>
        <p:spPr bwMode="auto">
          <a:xfrm>
            <a:off x="1181100" y="304800"/>
            <a:ext cx="8686800" cy="646331"/>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spcBef>
                <a:spcPct val="50000"/>
              </a:spcBef>
              <a:defRPr/>
            </a:pPr>
            <a:r>
              <a:rPr lang="en-US" sz="3600" b="1" dirty="0" err="1">
                <a:solidFill>
                  <a:srgbClr val="A50021"/>
                </a:solidFill>
                <a:ea typeface="ＭＳ Ｐゴシック" charset="0"/>
              </a:rPr>
              <a:t>Após</a:t>
            </a:r>
            <a:r>
              <a:rPr lang="en-US" sz="3600" b="1" dirty="0">
                <a:solidFill>
                  <a:srgbClr val="A50021"/>
                </a:solidFill>
                <a:ea typeface="ＭＳ Ｐゴシック" charset="0"/>
              </a:rPr>
              <a:t> o </a:t>
            </a:r>
            <a:r>
              <a:rPr lang="en-US" sz="3600" b="1" dirty="0" err="1">
                <a:solidFill>
                  <a:srgbClr val="A50021"/>
                </a:solidFill>
                <a:ea typeface="ＭＳ Ｐゴシック" charset="0"/>
              </a:rPr>
              <a:t>incêndio</a:t>
            </a:r>
            <a:r>
              <a:rPr lang="en-US" sz="3600" b="1" dirty="0">
                <a:solidFill>
                  <a:srgbClr val="A50021"/>
                </a:solidFill>
                <a:ea typeface="ＭＳ Ｐゴシック" charset="0"/>
              </a:rPr>
              <a:t> no Station Nightclub</a:t>
            </a:r>
          </a:p>
        </p:txBody>
      </p:sp>
      <p:sp>
        <p:nvSpPr>
          <p:cNvPr id="11267" name="Rectangle 6"/>
          <p:cNvSpPr>
            <a:spLocks noChangeArrowheads="1"/>
          </p:cNvSpPr>
          <p:nvPr/>
        </p:nvSpPr>
        <p:spPr bwMode="auto">
          <a:xfrm>
            <a:off x="6172200" y="4114800"/>
            <a:ext cx="3943350" cy="1447800"/>
          </a:xfrm>
          <a:prstGeom prst="rect">
            <a:avLst/>
          </a:prstGeom>
          <a:noFill/>
          <a:ln w="9525">
            <a:noFill/>
            <a:miter lim="800000"/>
            <a:headEnd/>
            <a:tailEnd/>
          </a:ln>
        </p:spPr>
        <p:txBody>
          <a:bodyPr/>
          <a:lstStyle/>
          <a:p>
            <a:pPr marL="342900" indent="-342900">
              <a:buClr>
                <a:srgbClr val="BFFFE2"/>
              </a:buClr>
              <a:buSzPct val="85000"/>
              <a:buFont typeface="Wingdings" pitchFamily="2" charset="2"/>
              <a:buNone/>
            </a:pPr>
            <a:endParaRPr lang="en-US" sz="1800">
              <a:solidFill>
                <a:schemeClr val="tx2"/>
              </a:solidFill>
            </a:endParaRPr>
          </a:p>
        </p:txBody>
      </p:sp>
      <p:sp>
        <p:nvSpPr>
          <p:cNvPr id="7" name="Rectangle 3"/>
          <p:cNvSpPr txBox="1">
            <a:spLocks noChangeArrowheads="1"/>
          </p:cNvSpPr>
          <p:nvPr/>
        </p:nvSpPr>
        <p:spPr>
          <a:xfrm>
            <a:off x="800100" y="1676400"/>
            <a:ext cx="8305800" cy="1295400"/>
          </a:xfrm>
          <a:prstGeom prst="rect">
            <a:avLst/>
          </a:prstGeom>
        </p:spPr>
        <p:txBody>
          <a:bodyPr/>
          <a:lstStyle>
            <a:lvl1pPr marL="342900" indent="-342900" algn="l" rtl="0" eaLnBrk="0" fontAlgn="base" hangingPunct="0">
              <a:spcBef>
                <a:spcPct val="20000"/>
              </a:spcBef>
              <a:spcAft>
                <a:spcPct val="0"/>
              </a:spcAft>
              <a:buClr>
                <a:schemeClr val="accent2"/>
              </a:buClr>
              <a:buSzPct val="75000"/>
              <a:buFont typeface="Monotype Sorts" charset="0"/>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9pPr>
          </a:lstStyle>
          <a:p>
            <a:pPr>
              <a:buFont typeface="Wingdings" pitchFamily="2" charset="2"/>
              <a:buChar char="§"/>
              <a:defRPr/>
            </a:pPr>
            <a:r>
              <a:rPr lang="en-US" sz="2800" dirty="0" smtClean="0">
                <a:cs typeface="+mn-cs"/>
              </a:rPr>
              <a:t>A </a:t>
            </a:r>
            <a:r>
              <a:rPr lang="en-US" sz="2800" dirty="0" err="1" smtClean="0">
                <a:cs typeface="+mn-cs"/>
              </a:rPr>
              <a:t>exigência</a:t>
            </a:r>
            <a:r>
              <a:rPr lang="en-US" sz="2800" dirty="0" smtClean="0">
                <a:cs typeface="+mn-cs"/>
              </a:rPr>
              <a:t> de </a:t>
            </a:r>
            <a:r>
              <a:rPr lang="en-US" sz="2800" dirty="0" err="1" smtClean="0">
                <a:cs typeface="+mn-cs"/>
              </a:rPr>
              <a:t>uso</a:t>
            </a:r>
            <a:r>
              <a:rPr lang="en-US" sz="2800" dirty="0" smtClean="0">
                <a:cs typeface="+mn-cs"/>
              </a:rPr>
              <a:t> de sprinklers </a:t>
            </a:r>
            <a:r>
              <a:rPr lang="en-US" sz="2800" dirty="0" err="1" smtClean="0">
                <a:cs typeface="+mn-cs"/>
              </a:rPr>
              <a:t>em</a:t>
            </a:r>
            <a:r>
              <a:rPr lang="en-US" sz="2800" dirty="0" smtClean="0">
                <a:cs typeface="+mn-cs"/>
              </a:rPr>
              <a:t> </a:t>
            </a:r>
            <a:r>
              <a:rPr lang="en-US" sz="2800" dirty="0" err="1" smtClean="0">
                <a:cs typeface="+mn-cs"/>
              </a:rPr>
              <a:t>todas</a:t>
            </a:r>
            <a:r>
              <a:rPr lang="en-US" sz="2800" dirty="0" smtClean="0">
                <a:cs typeface="+mn-cs"/>
              </a:rPr>
              <a:t> as NOVAS </a:t>
            </a:r>
            <a:r>
              <a:rPr lang="en-US" sz="2800" dirty="0" err="1" smtClean="0">
                <a:cs typeface="+mn-cs"/>
              </a:rPr>
              <a:t>casas</a:t>
            </a:r>
            <a:r>
              <a:rPr lang="en-US" sz="2800" dirty="0" smtClean="0">
                <a:cs typeface="+mn-cs"/>
              </a:rPr>
              <a:t> </a:t>
            </a:r>
            <a:r>
              <a:rPr lang="en-US" sz="2800" dirty="0" err="1" smtClean="0">
                <a:cs typeface="+mn-cs"/>
              </a:rPr>
              <a:t>noturnas</a:t>
            </a:r>
            <a:r>
              <a:rPr lang="en-US" sz="2800" dirty="0" smtClean="0">
                <a:cs typeface="+mn-cs"/>
              </a:rPr>
              <a:t> com </a:t>
            </a:r>
            <a:r>
              <a:rPr lang="en-US" sz="2800" dirty="0" err="1" smtClean="0">
                <a:cs typeface="+mn-cs"/>
              </a:rPr>
              <a:t>mais</a:t>
            </a:r>
            <a:r>
              <a:rPr lang="en-US" sz="2800" dirty="0" smtClean="0">
                <a:cs typeface="+mn-cs"/>
              </a:rPr>
              <a:t> de 50 </a:t>
            </a:r>
            <a:r>
              <a:rPr lang="en-US" sz="2800" dirty="0" err="1" smtClean="0">
                <a:cs typeface="+mn-cs"/>
              </a:rPr>
              <a:t>ocupantes</a:t>
            </a:r>
            <a:r>
              <a:rPr lang="en-US" sz="2800" dirty="0" smtClean="0">
                <a:cs typeface="+mn-cs"/>
              </a:rPr>
              <a:t> 50 people </a:t>
            </a:r>
            <a:r>
              <a:rPr lang="en-US" sz="2800" dirty="0" err="1" smtClean="0">
                <a:cs typeface="+mn-cs"/>
              </a:rPr>
              <a:t>foi</a:t>
            </a:r>
            <a:r>
              <a:rPr lang="en-US" sz="2800" dirty="0" smtClean="0">
                <a:cs typeface="+mn-cs"/>
              </a:rPr>
              <a:t> </a:t>
            </a:r>
            <a:r>
              <a:rPr lang="en-US" sz="2800" dirty="0" err="1" smtClean="0">
                <a:cs typeface="+mn-cs"/>
              </a:rPr>
              <a:t>adotada</a:t>
            </a:r>
            <a:r>
              <a:rPr lang="en-US" sz="2800" dirty="0" smtClean="0">
                <a:cs typeface="+mn-cs"/>
              </a:rPr>
              <a:t> </a:t>
            </a:r>
            <a:r>
              <a:rPr lang="en-US" sz="2800" dirty="0" err="1" smtClean="0">
                <a:cs typeface="+mn-cs"/>
              </a:rPr>
              <a:t>em</a:t>
            </a:r>
            <a:r>
              <a:rPr lang="en-US" sz="2800" dirty="0" smtClean="0">
                <a:cs typeface="+mn-cs"/>
              </a:rPr>
              <a:t> </a:t>
            </a:r>
            <a:r>
              <a:rPr lang="en-US" sz="2800" dirty="0" err="1" smtClean="0">
                <a:cs typeface="+mn-cs"/>
              </a:rPr>
              <a:t>quase</a:t>
            </a:r>
            <a:r>
              <a:rPr lang="en-US" sz="2800" dirty="0" smtClean="0">
                <a:cs typeface="+mn-cs"/>
              </a:rPr>
              <a:t> </a:t>
            </a:r>
            <a:r>
              <a:rPr lang="en-US" sz="2800" dirty="0" err="1" smtClean="0">
                <a:cs typeface="+mn-cs"/>
              </a:rPr>
              <a:t>todo</a:t>
            </a:r>
            <a:r>
              <a:rPr lang="en-US" sz="2800" dirty="0" smtClean="0">
                <a:cs typeface="+mn-cs"/>
              </a:rPr>
              <a:t> o </a:t>
            </a:r>
            <a:r>
              <a:rPr lang="en-US" sz="2800" dirty="0" err="1" smtClean="0">
                <a:cs typeface="+mn-cs"/>
              </a:rPr>
              <a:t>território</a:t>
            </a:r>
            <a:r>
              <a:rPr lang="en-US" sz="2800" dirty="0" smtClean="0">
                <a:cs typeface="+mn-cs"/>
              </a:rPr>
              <a:t> </a:t>
            </a:r>
            <a:r>
              <a:rPr lang="en-US" sz="2800" dirty="0" err="1" smtClean="0">
                <a:cs typeface="+mn-cs"/>
              </a:rPr>
              <a:t>norte-americano</a:t>
            </a:r>
            <a:r>
              <a:rPr lang="en-US" sz="2800" dirty="0" smtClean="0">
                <a:cs typeface="+mn-cs"/>
              </a:rPr>
              <a:t>.</a:t>
            </a:r>
          </a:p>
        </p:txBody>
      </p:sp>
      <p:sp>
        <p:nvSpPr>
          <p:cNvPr id="9" name="Rectangle 3"/>
          <p:cNvSpPr txBox="1">
            <a:spLocks noChangeArrowheads="1"/>
          </p:cNvSpPr>
          <p:nvPr/>
        </p:nvSpPr>
        <p:spPr>
          <a:xfrm>
            <a:off x="800100" y="3581400"/>
            <a:ext cx="9067800" cy="1981200"/>
          </a:xfrm>
          <a:prstGeom prst="rect">
            <a:avLst/>
          </a:prstGeom>
        </p:spPr>
        <p:txBody>
          <a:bodyPr/>
          <a:lstStyle>
            <a:lvl1pPr marL="342900" indent="-342900" algn="l" rtl="0" eaLnBrk="0" fontAlgn="base" hangingPunct="0">
              <a:spcBef>
                <a:spcPct val="20000"/>
              </a:spcBef>
              <a:spcAft>
                <a:spcPct val="0"/>
              </a:spcAft>
              <a:buClr>
                <a:schemeClr val="accent2"/>
              </a:buClr>
              <a:buSzPct val="75000"/>
              <a:buFont typeface="Monotype Sorts" charset="0"/>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9pPr>
          </a:lstStyle>
          <a:p>
            <a:pPr>
              <a:buFont typeface="Wingdings" pitchFamily="2" charset="2"/>
              <a:buChar char="§"/>
              <a:defRPr/>
            </a:pPr>
            <a:r>
              <a:rPr lang="en-US" sz="2800" dirty="0" smtClean="0">
                <a:cs typeface="+mn-cs"/>
              </a:rPr>
              <a:t>A </a:t>
            </a:r>
            <a:r>
              <a:rPr lang="en-US" sz="2800" dirty="0" err="1" smtClean="0">
                <a:cs typeface="+mn-cs"/>
              </a:rPr>
              <a:t>exigência</a:t>
            </a:r>
            <a:r>
              <a:rPr lang="en-US" sz="2800" dirty="0" smtClean="0">
                <a:cs typeface="+mn-cs"/>
              </a:rPr>
              <a:t> de </a:t>
            </a:r>
            <a:r>
              <a:rPr lang="en-US" sz="2800" dirty="0" err="1" smtClean="0">
                <a:cs typeface="+mn-cs"/>
              </a:rPr>
              <a:t>uso</a:t>
            </a:r>
            <a:r>
              <a:rPr lang="en-US" sz="2800" dirty="0" smtClean="0">
                <a:cs typeface="+mn-cs"/>
              </a:rPr>
              <a:t> de sprinklers </a:t>
            </a:r>
            <a:r>
              <a:rPr lang="en-US" sz="2800" dirty="0" err="1" smtClean="0">
                <a:cs typeface="+mn-cs"/>
              </a:rPr>
              <a:t>em</a:t>
            </a:r>
            <a:r>
              <a:rPr lang="en-US" sz="2800" dirty="0" smtClean="0">
                <a:cs typeface="+mn-cs"/>
              </a:rPr>
              <a:t> </a:t>
            </a:r>
            <a:r>
              <a:rPr lang="en-US" sz="2800" dirty="0" err="1" smtClean="0">
                <a:cs typeface="+mn-cs"/>
              </a:rPr>
              <a:t>todas</a:t>
            </a:r>
            <a:r>
              <a:rPr lang="en-US" sz="2800" dirty="0" smtClean="0">
                <a:cs typeface="+mn-cs"/>
              </a:rPr>
              <a:t> as </a:t>
            </a:r>
            <a:r>
              <a:rPr lang="en-US" sz="2800" dirty="0" err="1" smtClean="0">
                <a:cs typeface="+mn-cs"/>
              </a:rPr>
              <a:t>casas</a:t>
            </a:r>
            <a:r>
              <a:rPr lang="en-US" sz="2800" dirty="0" smtClean="0">
                <a:cs typeface="+mn-cs"/>
              </a:rPr>
              <a:t> </a:t>
            </a:r>
            <a:r>
              <a:rPr lang="en-US" sz="2800" dirty="0" err="1" smtClean="0">
                <a:cs typeface="+mn-cs"/>
              </a:rPr>
              <a:t>noturnas</a:t>
            </a:r>
            <a:r>
              <a:rPr lang="en-US" sz="2800" dirty="0" smtClean="0">
                <a:cs typeface="+mn-cs"/>
              </a:rPr>
              <a:t> EXISTENTES com </a:t>
            </a:r>
            <a:r>
              <a:rPr lang="en-US" sz="2800" dirty="0" err="1" smtClean="0">
                <a:cs typeface="+mn-cs"/>
              </a:rPr>
              <a:t>mais</a:t>
            </a:r>
            <a:r>
              <a:rPr lang="en-US" sz="2800" dirty="0" smtClean="0">
                <a:cs typeface="+mn-cs"/>
              </a:rPr>
              <a:t> de 100 </a:t>
            </a:r>
            <a:r>
              <a:rPr lang="en-US" sz="2800" dirty="0" err="1" smtClean="0">
                <a:cs typeface="+mn-cs"/>
              </a:rPr>
              <a:t>ocupantes</a:t>
            </a:r>
            <a:r>
              <a:rPr lang="en-US" sz="2800" dirty="0" smtClean="0">
                <a:cs typeface="+mn-cs"/>
              </a:rPr>
              <a:t> </a:t>
            </a:r>
            <a:r>
              <a:rPr lang="en-US" sz="2800" dirty="0" err="1" smtClean="0">
                <a:cs typeface="+mn-cs"/>
              </a:rPr>
              <a:t>foi</a:t>
            </a:r>
            <a:r>
              <a:rPr lang="en-US" sz="2800" dirty="0" smtClean="0">
                <a:cs typeface="+mn-cs"/>
              </a:rPr>
              <a:t> </a:t>
            </a:r>
            <a:r>
              <a:rPr lang="en-US" sz="2800" dirty="0" err="1" smtClean="0">
                <a:cs typeface="+mn-cs"/>
              </a:rPr>
              <a:t>adotada</a:t>
            </a:r>
            <a:r>
              <a:rPr lang="en-US" sz="2800" dirty="0" smtClean="0">
                <a:cs typeface="+mn-cs"/>
              </a:rPr>
              <a:t> </a:t>
            </a:r>
            <a:r>
              <a:rPr lang="en-US" sz="2800" dirty="0" err="1" smtClean="0">
                <a:cs typeface="+mn-cs"/>
              </a:rPr>
              <a:t>em</a:t>
            </a:r>
            <a:r>
              <a:rPr lang="en-US" sz="2800" dirty="0" smtClean="0">
                <a:cs typeface="+mn-cs"/>
              </a:rPr>
              <a:t> </a:t>
            </a:r>
            <a:r>
              <a:rPr lang="en-US" sz="2800" dirty="0" err="1" smtClean="0">
                <a:cs typeface="+mn-cs"/>
              </a:rPr>
              <a:t>três</a:t>
            </a:r>
            <a:r>
              <a:rPr lang="en-US" sz="2800" dirty="0" smtClean="0">
                <a:cs typeface="+mn-cs"/>
              </a:rPr>
              <a:t> </a:t>
            </a:r>
            <a:r>
              <a:rPr lang="en-US" sz="2800" dirty="0" err="1" smtClean="0">
                <a:cs typeface="+mn-cs"/>
              </a:rPr>
              <a:t>estados</a:t>
            </a:r>
            <a:r>
              <a:rPr lang="en-US" sz="2800" dirty="0" smtClean="0">
                <a:cs typeface="+mn-cs"/>
              </a:rPr>
              <a:t> </a:t>
            </a:r>
            <a:r>
              <a:rPr lang="en-US" sz="2800" dirty="0" err="1" smtClean="0">
                <a:cs typeface="+mn-cs"/>
              </a:rPr>
              <a:t>norte-americanos</a:t>
            </a:r>
            <a:r>
              <a:rPr lang="en-US" sz="2800" dirty="0" smtClean="0">
                <a:cs typeface="+mn-cs"/>
              </a:rPr>
              <a:t>: Rhode Island, Massachusetts e New Hampshire, </a:t>
            </a:r>
            <a:r>
              <a:rPr lang="en-US" sz="2800" dirty="0" err="1" smtClean="0">
                <a:cs typeface="+mn-cs"/>
              </a:rPr>
              <a:t>além</a:t>
            </a:r>
            <a:r>
              <a:rPr lang="en-US" sz="2800" dirty="0" smtClean="0">
                <a:cs typeface="+mn-cs"/>
              </a:rPr>
              <a:t> de </a:t>
            </a:r>
            <a:r>
              <a:rPr lang="en-US" sz="2800" dirty="0" err="1" smtClean="0">
                <a:cs typeface="+mn-cs"/>
              </a:rPr>
              <a:t>algumas</a:t>
            </a:r>
            <a:r>
              <a:rPr lang="en-US" sz="2800" dirty="0" smtClean="0">
                <a:cs typeface="+mn-cs"/>
              </a:rPr>
              <a:t> </a:t>
            </a:r>
            <a:r>
              <a:rPr lang="en-US" sz="2800" dirty="0" err="1" smtClean="0">
                <a:cs typeface="+mn-cs"/>
              </a:rPr>
              <a:t>cidades</a:t>
            </a:r>
            <a:r>
              <a:rPr lang="en-US" sz="2800" dirty="0" smtClean="0">
                <a:cs typeface="+mn-cs"/>
              </a:rPr>
              <a:t>, </a:t>
            </a:r>
            <a:r>
              <a:rPr lang="en-US" sz="2800" dirty="0" err="1" smtClean="0">
                <a:cs typeface="+mn-cs"/>
              </a:rPr>
              <a:t>como</a:t>
            </a:r>
            <a:r>
              <a:rPr lang="en-US" sz="2800" dirty="0" smtClean="0">
                <a:cs typeface="+mn-cs"/>
              </a:rPr>
              <a:t> Nova York.</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ext Box 2"/>
          <p:cNvSpPr txBox="1">
            <a:spLocks noChangeArrowheads="1"/>
          </p:cNvSpPr>
          <p:nvPr/>
        </p:nvSpPr>
        <p:spPr bwMode="auto">
          <a:xfrm>
            <a:off x="1181100" y="304800"/>
            <a:ext cx="8534400" cy="646331"/>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3600" b="1" dirty="0" err="1" smtClean="0">
                <a:solidFill>
                  <a:srgbClr val="A50021"/>
                </a:solidFill>
                <a:latin typeface="+mj-lt"/>
                <a:ea typeface="ＭＳ Ｐゴシック" charset="0"/>
              </a:rPr>
              <a:t>Porque</a:t>
            </a:r>
            <a:r>
              <a:rPr lang="en-US" sz="3600" b="1" dirty="0" smtClean="0">
                <a:solidFill>
                  <a:srgbClr val="A50021"/>
                </a:solidFill>
                <a:latin typeface="+mj-lt"/>
                <a:ea typeface="ＭＳ Ｐゴシック" charset="0"/>
              </a:rPr>
              <a:t> </a:t>
            </a:r>
            <a:r>
              <a:rPr lang="en-US" sz="3600" b="1" dirty="0" err="1" smtClean="0">
                <a:solidFill>
                  <a:srgbClr val="A50021"/>
                </a:solidFill>
                <a:latin typeface="+mj-lt"/>
                <a:ea typeface="ＭＳ Ｐゴシック" charset="0"/>
              </a:rPr>
              <a:t>Utilizar</a:t>
            </a:r>
            <a:r>
              <a:rPr lang="en-US" sz="3600" b="1" dirty="0" smtClean="0">
                <a:solidFill>
                  <a:srgbClr val="A50021"/>
                </a:solidFill>
                <a:latin typeface="+mj-lt"/>
                <a:ea typeface="ＭＳ Ｐゴシック" charset="0"/>
              </a:rPr>
              <a:t> Sprinklers?</a:t>
            </a:r>
            <a:endParaRPr lang="en-US" sz="3600" b="1" dirty="0">
              <a:solidFill>
                <a:srgbClr val="A50021"/>
              </a:solidFill>
              <a:latin typeface="+mj-lt"/>
              <a:ea typeface="ＭＳ Ｐゴシック" charset="0"/>
            </a:endParaRPr>
          </a:p>
        </p:txBody>
      </p:sp>
      <p:sp>
        <p:nvSpPr>
          <p:cNvPr id="12291" name="Rectangle 6"/>
          <p:cNvSpPr>
            <a:spLocks noChangeArrowheads="1"/>
          </p:cNvSpPr>
          <p:nvPr/>
        </p:nvSpPr>
        <p:spPr bwMode="auto">
          <a:xfrm>
            <a:off x="6172200" y="4114800"/>
            <a:ext cx="3943350" cy="1447800"/>
          </a:xfrm>
          <a:prstGeom prst="rect">
            <a:avLst/>
          </a:prstGeom>
          <a:noFill/>
          <a:ln w="9525">
            <a:noFill/>
            <a:miter lim="800000"/>
            <a:headEnd/>
            <a:tailEnd/>
          </a:ln>
        </p:spPr>
        <p:txBody>
          <a:bodyPr/>
          <a:lstStyle/>
          <a:p>
            <a:pPr marL="342900" indent="-342900">
              <a:buClr>
                <a:srgbClr val="BFFFE2"/>
              </a:buClr>
              <a:buSzPct val="85000"/>
              <a:buFont typeface="Wingdings" pitchFamily="2" charset="2"/>
              <a:buNone/>
            </a:pPr>
            <a:endParaRPr lang="en-US" sz="1800">
              <a:solidFill>
                <a:schemeClr val="tx2"/>
              </a:solidFill>
            </a:endParaRPr>
          </a:p>
        </p:txBody>
      </p:sp>
      <p:sp>
        <p:nvSpPr>
          <p:cNvPr id="6" name="Rectangle 3"/>
          <p:cNvSpPr txBox="1">
            <a:spLocks noChangeArrowheads="1"/>
          </p:cNvSpPr>
          <p:nvPr/>
        </p:nvSpPr>
        <p:spPr>
          <a:xfrm>
            <a:off x="952500" y="1828800"/>
            <a:ext cx="7924800" cy="3124200"/>
          </a:xfrm>
          <a:prstGeom prst="rect">
            <a:avLst/>
          </a:prstGeom>
        </p:spPr>
        <p:txBody>
          <a:bodyPr/>
          <a:lstStyle>
            <a:lvl1pPr marL="342900" indent="-342900" algn="l" rtl="0" eaLnBrk="0" fontAlgn="base" hangingPunct="0">
              <a:spcBef>
                <a:spcPct val="20000"/>
              </a:spcBef>
              <a:spcAft>
                <a:spcPct val="0"/>
              </a:spcAft>
              <a:buClr>
                <a:schemeClr val="accent2"/>
              </a:buClr>
              <a:buSzPct val="75000"/>
              <a:buFont typeface="Monotype Sorts" charset="0"/>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9pPr>
          </a:lstStyle>
          <a:p>
            <a:pPr>
              <a:buFont typeface="Wingdings" pitchFamily="2" charset="2"/>
              <a:buChar char="§"/>
              <a:defRPr/>
            </a:pPr>
            <a:r>
              <a:rPr lang="en-US" sz="2800" dirty="0" smtClean="0">
                <a:cs typeface="+mn-cs"/>
              </a:rPr>
              <a:t>Os </a:t>
            </a:r>
            <a:r>
              <a:rPr lang="en-US" sz="2800" dirty="0" err="1" smtClean="0">
                <a:cs typeface="+mn-cs"/>
              </a:rPr>
              <a:t>sistemas</a:t>
            </a:r>
            <a:r>
              <a:rPr lang="en-US" sz="2800" dirty="0" smtClean="0">
                <a:cs typeface="+mn-cs"/>
              </a:rPr>
              <a:t> de sprinklers </a:t>
            </a:r>
            <a:r>
              <a:rPr lang="en-US" sz="2800" dirty="0" err="1" smtClean="0">
                <a:cs typeface="+mn-cs"/>
              </a:rPr>
              <a:t>automáticos</a:t>
            </a:r>
            <a:r>
              <a:rPr lang="en-US" sz="2800" dirty="0" smtClean="0">
                <a:cs typeface="+mn-cs"/>
              </a:rPr>
              <a:t> </a:t>
            </a:r>
            <a:r>
              <a:rPr lang="en-US" sz="2800" dirty="0" err="1" smtClean="0">
                <a:cs typeface="+mn-cs"/>
              </a:rPr>
              <a:t>são</a:t>
            </a:r>
            <a:r>
              <a:rPr lang="en-US" sz="2800" dirty="0" smtClean="0">
                <a:cs typeface="+mn-cs"/>
              </a:rPr>
              <a:t> </a:t>
            </a:r>
            <a:r>
              <a:rPr lang="en-US" sz="2800" dirty="0" err="1" smtClean="0">
                <a:cs typeface="+mn-cs"/>
              </a:rPr>
              <a:t>reconhecidos</a:t>
            </a:r>
            <a:r>
              <a:rPr lang="en-US" sz="2800" dirty="0" smtClean="0">
                <a:cs typeface="+mn-cs"/>
              </a:rPr>
              <a:t> </a:t>
            </a:r>
            <a:r>
              <a:rPr lang="en-US" sz="2800" dirty="0" err="1" smtClean="0">
                <a:cs typeface="+mn-cs"/>
              </a:rPr>
              <a:t>como</a:t>
            </a:r>
            <a:r>
              <a:rPr lang="en-US" sz="2800" dirty="0" smtClean="0">
                <a:cs typeface="+mn-cs"/>
              </a:rPr>
              <a:t> a </a:t>
            </a:r>
            <a:r>
              <a:rPr lang="en-US" sz="2800" dirty="0" err="1" smtClean="0">
                <a:cs typeface="+mn-cs"/>
              </a:rPr>
              <a:t>melhor</a:t>
            </a:r>
            <a:r>
              <a:rPr lang="en-US" sz="2800" dirty="0" smtClean="0">
                <a:cs typeface="+mn-cs"/>
              </a:rPr>
              <a:t> </a:t>
            </a:r>
            <a:r>
              <a:rPr lang="en-US" sz="2800" dirty="0" err="1" smtClean="0">
                <a:cs typeface="+mn-cs"/>
              </a:rPr>
              <a:t>solução</a:t>
            </a:r>
            <a:r>
              <a:rPr lang="en-US" sz="2800" dirty="0" smtClean="0">
                <a:cs typeface="+mn-cs"/>
              </a:rPr>
              <a:t> </a:t>
            </a:r>
            <a:r>
              <a:rPr lang="en-US" sz="2800" dirty="0" err="1" smtClean="0">
                <a:cs typeface="+mn-cs"/>
              </a:rPr>
              <a:t>para</a:t>
            </a:r>
            <a:r>
              <a:rPr lang="en-US" sz="2800" dirty="0" smtClean="0">
                <a:cs typeface="+mn-cs"/>
              </a:rPr>
              <a:t>  </a:t>
            </a:r>
            <a:r>
              <a:rPr lang="en-US" sz="2800" dirty="0" err="1" smtClean="0">
                <a:cs typeface="+mn-cs"/>
              </a:rPr>
              <a:t>proteção</a:t>
            </a:r>
            <a:r>
              <a:rPr lang="en-US" sz="2800" dirty="0" smtClean="0">
                <a:cs typeface="+mn-cs"/>
              </a:rPr>
              <a:t> contra </a:t>
            </a:r>
            <a:r>
              <a:rPr lang="en-US" sz="2800" dirty="0" err="1" smtClean="0">
                <a:cs typeface="+mn-cs"/>
              </a:rPr>
              <a:t>incêndios</a:t>
            </a:r>
            <a:r>
              <a:rPr lang="en-US" sz="2800" dirty="0" smtClean="0">
                <a:cs typeface="+mn-cs"/>
              </a:rPr>
              <a:t>, e </a:t>
            </a:r>
            <a:r>
              <a:rPr lang="en-US" sz="2800" dirty="0" err="1" smtClean="0">
                <a:cs typeface="+mn-cs"/>
              </a:rPr>
              <a:t>têm</a:t>
            </a:r>
            <a:r>
              <a:rPr lang="en-US" sz="2800" dirty="0" smtClean="0">
                <a:cs typeface="+mn-cs"/>
              </a:rPr>
              <a:t> a </a:t>
            </a:r>
            <a:r>
              <a:rPr lang="en-US" sz="2800" dirty="0" err="1" smtClean="0">
                <a:cs typeface="+mn-cs"/>
              </a:rPr>
              <a:t>vantagem</a:t>
            </a:r>
            <a:r>
              <a:rPr lang="en-US" sz="2800" dirty="0" smtClean="0">
                <a:cs typeface="+mn-cs"/>
              </a:rPr>
              <a:t> de </a:t>
            </a:r>
            <a:r>
              <a:rPr lang="en-US" sz="2800" dirty="0" err="1" smtClean="0">
                <a:cs typeface="+mn-cs"/>
              </a:rPr>
              <a:t>corrigir</a:t>
            </a:r>
            <a:r>
              <a:rPr lang="en-US" sz="2800" dirty="0" smtClean="0">
                <a:cs typeface="+mn-cs"/>
              </a:rPr>
              <a:t> </a:t>
            </a:r>
            <a:r>
              <a:rPr lang="en-US" sz="2800" dirty="0" err="1" smtClean="0">
                <a:cs typeface="+mn-cs"/>
              </a:rPr>
              <a:t>uma</a:t>
            </a:r>
            <a:r>
              <a:rPr lang="en-US" sz="2800" dirty="0" smtClean="0">
                <a:cs typeface="+mn-cs"/>
              </a:rPr>
              <a:t> </a:t>
            </a:r>
            <a:r>
              <a:rPr lang="en-US" sz="2800" dirty="0" err="1" smtClean="0">
                <a:cs typeface="+mn-cs"/>
              </a:rPr>
              <a:t>grande</a:t>
            </a:r>
            <a:r>
              <a:rPr lang="en-US" sz="2800" dirty="0" smtClean="0">
                <a:cs typeface="+mn-cs"/>
              </a:rPr>
              <a:t> </a:t>
            </a:r>
            <a:r>
              <a:rPr lang="en-US" sz="2800" dirty="0" err="1" smtClean="0">
                <a:cs typeface="+mn-cs"/>
              </a:rPr>
              <a:t>quantidade</a:t>
            </a:r>
            <a:r>
              <a:rPr lang="en-US" sz="2800" dirty="0" smtClean="0">
                <a:cs typeface="+mn-cs"/>
              </a:rPr>
              <a:t> de </a:t>
            </a:r>
            <a:r>
              <a:rPr lang="en-US" sz="2800" dirty="0" err="1" smtClean="0">
                <a:cs typeface="+mn-cs"/>
              </a:rPr>
              <a:t>deficiências</a:t>
            </a:r>
            <a:r>
              <a:rPr lang="en-US" sz="2800" dirty="0" smtClean="0">
                <a:cs typeface="+mn-cs"/>
              </a:rPr>
              <a:t> </a:t>
            </a:r>
            <a:r>
              <a:rPr lang="en-US" sz="2800" dirty="0" err="1" smtClean="0">
                <a:cs typeface="+mn-cs"/>
              </a:rPr>
              <a:t>que</a:t>
            </a:r>
            <a:r>
              <a:rPr lang="en-US" sz="2800" dirty="0" smtClean="0">
                <a:cs typeface="+mn-cs"/>
              </a:rPr>
              <a:t> </a:t>
            </a:r>
            <a:r>
              <a:rPr lang="en-US" sz="2800" dirty="0" err="1" smtClean="0">
                <a:cs typeface="+mn-cs"/>
              </a:rPr>
              <a:t>possam</a:t>
            </a:r>
            <a:r>
              <a:rPr lang="en-US" sz="2800" dirty="0" smtClean="0">
                <a:cs typeface="+mn-cs"/>
              </a:rPr>
              <a:t> </a:t>
            </a:r>
            <a:r>
              <a:rPr lang="en-US" sz="2800" dirty="0" err="1" smtClean="0">
                <a:cs typeface="+mn-cs"/>
              </a:rPr>
              <a:t>existir</a:t>
            </a:r>
            <a:r>
              <a:rPr lang="en-US" sz="2800" dirty="0" smtClean="0">
                <a:cs typeface="+mn-cs"/>
              </a:rPr>
              <a:t> no </a:t>
            </a:r>
            <a:r>
              <a:rPr lang="en-US" sz="2800" dirty="0" err="1" smtClean="0">
                <a:cs typeface="+mn-cs"/>
              </a:rPr>
              <a:t>sistema</a:t>
            </a:r>
            <a:r>
              <a:rPr lang="en-US" sz="2800" dirty="0" smtClean="0">
                <a:cs typeface="+mn-cs"/>
              </a:rPr>
              <a:t> de </a:t>
            </a:r>
            <a:r>
              <a:rPr lang="en-US" sz="2800" dirty="0" err="1" smtClean="0">
                <a:cs typeface="+mn-cs"/>
              </a:rPr>
              <a:t>proteção</a:t>
            </a:r>
            <a:r>
              <a:rPr lang="en-US" sz="2800" dirty="0" smtClean="0">
                <a:cs typeface="+mn-cs"/>
              </a:rPr>
              <a:t> contra </a:t>
            </a:r>
            <a:r>
              <a:rPr lang="en-US" sz="2800" dirty="0" err="1" smtClean="0">
                <a:cs typeface="+mn-cs"/>
              </a:rPr>
              <a:t>incêndios</a:t>
            </a:r>
            <a:r>
              <a:rPr lang="en-US" sz="2800" dirty="0" smtClean="0">
                <a:cs typeface="+mn-cs"/>
              </a:rPr>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ext Box 2"/>
          <p:cNvSpPr txBox="1">
            <a:spLocks noChangeArrowheads="1"/>
          </p:cNvSpPr>
          <p:nvPr/>
        </p:nvSpPr>
        <p:spPr bwMode="auto">
          <a:xfrm>
            <a:off x="1181100" y="304800"/>
            <a:ext cx="8534400" cy="646331"/>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3600" b="1" dirty="0" smtClean="0">
                <a:solidFill>
                  <a:srgbClr val="A50021"/>
                </a:solidFill>
                <a:latin typeface="+mj-lt"/>
                <a:ea typeface="ＭＳ Ｐゴシック" charset="0"/>
              </a:rPr>
              <a:t>Como </a:t>
            </a:r>
            <a:r>
              <a:rPr lang="en-US" sz="3600" b="1" dirty="0" err="1" smtClean="0">
                <a:solidFill>
                  <a:srgbClr val="A50021"/>
                </a:solidFill>
                <a:latin typeface="+mj-lt"/>
                <a:ea typeface="ＭＳ Ｐゴシック" charset="0"/>
              </a:rPr>
              <a:t>Funcionam</a:t>
            </a:r>
            <a:r>
              <a:rPr lang="en-US" sz="3600" b="1" dirty="0" smtClean="0">
                <a:solidFill>
                  <a:srgbClr val="A50021"/>
                </a:solidFill>
                <a:latin typeface="+mj-lt"/>
                <a:ea typeface="ＭＳ Ｐゴシック" charset="0"/>
              </a:rPr>
              <a:t> </a:t>
            </a:r>
            <a:r>
              <a:rPr lang="en-US" sz="3600" b="1" dirty="0" err="1" smtClean="0">
                <a:solidFill>
                  <a:srgbClr val="A50021"/>
                </a:solidFill>
                <a:latin typeface="+mj-lt"/>
                <a:ea typeface="ＭＳ Ｐゴシック" charset="0"/>
              </a:rPr>
              <a:t>os</a:t>
            </a:r>
            <a:r>
              <a:rPr lang="en-US" sz="3600" b="1" dirty="0" smtClean="0">
                <a:solidFill>
                  <a:srgbClr val="A50021"/>
                </a:solidFill>
                <a:latin typeface="+mj-lt"/>
                <a:ea typeface="ＭＳ Ｐゴシック" charset="0"/>
              </a:rPr>
              <a:t> Sprinklers?</a:t>
            </a:r>
            <a:endParaRPr lang="en-US" sz="3600" b="1" dirty="0">
              <a:solidFill>
                <a:srgbClr val="A50021"/>
              </a:solidFill>
              <a:latin typeface="+mj-lt"/>
              <a:ea typeface="ＭＳ Ｐゴシック" charset="0"/>
            </a:endParaRPr>
          </a:p>
        </p:txBody>
      </p:sp>
      <p:sp>
        <p:nvSpPr>
          <p:cNvPr id="13315" name="Rectangle 6"/>
          <p:cNvSpPr>
            <a:spLocks noChangeArrowheads="1"/>
          </p:cNvSpPr>
          <p:nvPr/>
        </p:nvSpPr>
        <p:spPr bwMode="auto">
          <a:xfrm>
            <a:off x="6172200" y="4114800"/>
            <a:ext cx="3943350" cy="1447800"/>
          </a:xfrm>
          <a:prstGeom prst="rect">
            <a:avLst/>
          </a:prstGeom>
          <a:noFill/>
          <a:ln w="9525">
            <a:noFill/>
            <a:miter lim="800000"/>
            <a:headEnd/>
            <a:tailEnd/>
          </a:ln>
        </p:spPr>
        <p:txBody>
          <a:bodyPr/>
          <a:lstStyle/>
          <a:p>
            <a:pPr marL="342900" indent="-342900">
              <a:buClr>
                <a:srgbClr val="BFFFE2"/>
              </a:buClr>
              <a:buSzPct val="85000"/>
              <a:buFont typeface="Wingdings" pitchFamily="2" charset="2"/>
              <a:buNone/>
            </a:pPr>
            <a:endParaRPr lang="en-US" sz="1800">
              <a:solidFill>
                <a:schemeClr val="tx2"/>
              </a:solidFill>
            </a:endParaRPr>
          </a:p>
        </p:txBody>
      </p:sp>
      <p:sp>
        <p:nvSpPr>
          <p:cNvPr id="6" name="Rectangle 3"/>
          <p:cNvSpPr txBox="1">
            <a:spLocks noChangeArrowheads="1"/>
          </p:cNvSpPr>
          <p:nvPr/>
        </p:nvSpPr>
        <p:spPr>
          <a:xfrm>
            <a:off x="571500" y="1143000"/>
            <a:ext cx="9296400" cy="1219200"/>
          </a:xfrm>
          <a:prstGeom prst="rect">
            <a:avLst/>
          </a:prstGeom>
        </p:spPr>
        <p:txBody>
          <a:bodyPr/>
          <a:lstStyle>
            <a:lvl1pPr marL="342900" indent="-342900" algn="l" rtl="0" eaLnBrk="0" fontAlgn="base" hangingPunct="0">
              <a:spcBef>
                <a:spcPct val="20000"/>
              </a:spcBef>
              <a:spcAft>
                <a:spcPct val="0"/>
              </a:spcAft>
              <a:buClr>
                <a:schemeClr val="accent2"/>
              </a:buClr>
              <a:buSzPct val="75000"/>
              <a:buFont typeface="Monotype Sorts" charset="0"/>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ea typeface="+mn-ea"/>
              </a:defRPr>
            </a:lvl9pPr>
          </a:lstStyle>
          <a:p>
            <a:pPr>
              <a:lnSpc>
                <a:spcPct val="80000"/>
              </a:lnSpc>
              <a:buFont typeface="Wingdings" pitchFamily="2" charset="2"/>
              <a:buChar char="§"/>
              <a:defRPr/>
            </a:pPr>
            <a:r>
              <a:rPr lang="en-US" sz="2800" dirty="0" smtClean="0">
                <a:cs typeface="+mn-cs"/>
              </a:rPr>
              <a:t>Os </a:t>
            </a:r>
            <a:r>
              <a:rPr lang="en-US" sz="2800" dirty="0" err="1" smtClean="0">
                <a:cs typeface="+mn-cs"/>
              </a:rPr>
              <a:t>sistemas</a:t>
            </a:r>
            <a:r>
              <a:rPr lang="en-US" sz="2800" dirty="0" smtClean="0">
                <a:cs typeface="+mn-cs"/>
              </a:rPr>
              <a:t> de sprinklers </a:t>
            </a:r>
            <a:r>
              <a:rPr lang="en-US" sz="2800" dirty="0" err="1" smtClean="0">
                <a:cs typeface="+mn-cs"/>
              </a:rPr>
              <a:t>possuem</a:t>
            </a:r>
            <a:r>
              <a:rPr lang="en-US" sz="2800" dirty="0" smtClean="0">
                <a:cs typeface="+mn-cs"/>
              </a:rPr>
              <a:t> </a:t>
            </a:r>
            <a:r>
              <a:rPr lang="en-US" sz="2800" dirty="0" err="1" smtClean="0">
                <a:cs typeface="+mn-cs"/>
              </a:rPr>
              <a:t>água</a:t>
            </a:r>
            <a:r>
              <a:rPr lang="en-US" sz="2800" dirty="0" smtClean="0">
                <a:cs typeface="+mn-cs"/>
              </a:rPr>
              <a:t> </a:t>
            </a:r>
            <a:r>
              <a:rPr lang="en-US" sz="2800" dirty="0" err="1" smtClean="0">
                <a:cs typeface="+mn-cs"/>
              </a:rPr>
              <a:t>pressurizada</a:t>
            </a:r>
            <a:r>
              <a:rPr lang="en-US" sz="2800" dirty="0" smtClean="0">
                <a:cs typeface="+mn-cs"/>
              </a:rPr>
              <a:t>, </a:t>
            </a:r>
            <a:r>
              <a:rPr lang="en-US" sz="2800" dirty="0" err="1" smtClean="0">
                <a:cs typeface="+mn-cs"/>
              </a:rPr>
              <a:t>normalmente</a:t>
            </a:r>
            <a:r>
              <a:rPr lang="en-US" sz="2800" dirty="0" smtClean="0">
                <a:cs typeface="+mn-cs"/>
              </a:rPr>
              <a:t> </a:t>
            </a:r>
            <a:r>
              <a:rPr lang="en-US" sz="2800" dirty="0" err="1" smtClean="0">
                <a:cs typeface="+mn-cs"/>
              </a:rPr>
              <a:t>contida</a:t>
            </a:r>
            <a:r>
              <a:rPr lang="en-US" sz="2800" dirty="0" smtClean="0">
                <a:cs typeface="+mn-cs"/>
              </a:rPr>
              <a:t> </a:t>
            </a:r>
            <a:r>
              <a:rPr lang="en-US" sz="2800" dirty="0" err="1" smtClean="0">
                <a:cs typeface="+mn-cs"/>
              </a:rPr>
              <a:t>por</a:t>
            </a:r>
            <a:r>
              <a:rPr lang="en-US" sz="2800" dirty="0" smtClean="0">
                <a:cs typeface="+mn-cs"/>
              </a:rPr>
              <a:t> </a:t>
            </a:r>
            <a:r>
              <a:rPr lang="en-US" sz="2800" dirty="0" err="1" smtClean="0">
                <a:cs typeface="+mn-cs"/>
              </a:rPr>
              <a:t>ampolas</a:t>
            </a:r>
            <a:r>
              <a:rPr lang="en-US" sz="2800" dirty="0" smtClean="0">
                <a:cs typeface="+mn-cs"/>
              </a:rPr>
              <a:t> de </a:t>
            </a:r>
            <a:r>
              <a:rPr lang="en-US" sz="2800" dirty="0" err="1" smtClean="0">
                <a:cs typeface="+mn-cs"/>
              </a:rPr>
              <a:t>vidro</a:t>
            </a:r>
            <a:r>
              <a:rPr lang="en-US" sz="2800" dirty="0" smtClean="0">
                <a:cs typeface="+mn-cs"/>
              </a:rPr>
              <a:t> </a:t>
            </a:r>
            <a:r>
              <a:rPr lang="en-US" sz="2800" dirty="0" err="1" smtClean="0">
                <a:cs typeface="+mn-cs"/>
              </a:rPr>
              <a:t>cheias</a:t>
            </a:r>
            <a:r>
              <a:rPr lang="en-US" sz="2800" dirty="0" smtClean="0">
                <a:cs typeface="+mn-cs"/>
              </a:rPr>
              <a:t> de </a:t>
            </a:r>
            <a:r>
              <a:rPr lang="en-US" sz="2800" dirty="0" err="1" smtClean="0">
                <a:cs typeface="+mn-cs"/>
              </a:rPr>
              <a:t>líquido</a:t>
            </a:r>
            <a:r>
              <a:rPr lang="en-US" sz="2800" dirty="0" smtClean="0">
                <a:cs typeface="+mn-cs"/>
              </a:rPr>
              <a:t> </a:t>
            </a:r>
            <a:r>
              <a:rPr lang="en-US" sz="2800" dirty="0" err="1" smtClean="0">
                <a:cs typeface="+mn-cs"/>
              </a:rPr>
              <a:t>em</a:t>
            </a:r>
            <a:r>
              <a:rPr lang="en-US" sz="2800" dirty="0" smtClean="0">
                <a:cs typeface="+mn-cs"/>
              </a:rPr>
              <a:t> </a:t>
            </a:r>
            <a:r>
              <a:rPr lang="en-US" sz="2800" dirty="0" err="1" smtClean="0">
                <a:cs typeface="+mn-cs"/>
              </a:rPr>
              <a:t>cada</a:t>
            </a:r>
            <a:r>
              <a:rPr lang="en-US" sz="2800" dirty="0" smtClean="0">
                <a:cs typeface="+mn-cs"/>
              </a:rPr>
              <a:t> sprinkler</a:t>
            </a:r>
          </a:p>
          <a:p>
            <a:pPr>
              <a:lnSpc>
                <a:spcPct val="80000"/>
              </a:lnSpc>
              <a:buFont typeface="Wingdings" pitchFamily="2" charset="2"/>
              <a:buChar char="§"/>
              <a:defRPr/>
            </a:pPr>
            <a:r>
              <a:rPr lang="en-US" sz="2800" dirty="0" smtClean="0">
                <a:cs typeface="+mn-cs"/>
              </a:rPr>
              <a:t>O </a:t>
            </a:r>
            <a:r>
              <a:rPr lang="en-US" sz="2800" dirty="0" err="1" smtClean="0">
                <a:cs typeface="+mn-cs"/>
              </a:rPr>
              <a:t>calor</a:t>
            </a:r>
            <a:r>
              <a:rPr lang="en-US" sz="2800" dirty="0" smtClean="0">
                <a:cs typeface="+mn-cs"/>
              </a:rPr>
              <a:t> do </a:t>
            </a:r>
            <a:r>
              <a:rPr lang="en-US" sz="2800" dirty="0" err="1" smtClean="0">
                <a:cs typeface="+mn-cs"/>
              </a:rPr>
              <a:t>incêndio</a:t>
            </a:r>
            <a:r>
              <a:rPr lang="en-US" sz="2800" dirty="0" smtClean="0">
                <a:cs typeface="+mn-cs"/>
              </a:rPr>
              <a:t> </a:t>
            </a:r>
            <a:r>
              <a:rPr lang="en-US" sz="2800" dirty="0" err="1" smtClean="0">
                <a:cs typeface="+mn-cs"/>
              </a:rPr>
              <a:t>expande</a:t>
            </a:r>
            <a:r>
              <a:rPr lang="en-US" sz="2800" dirty="0" smtClean="0">
                <a:cs typeface="+mn-cs"/>
              </a:rPr>
              <a:t> o </a:t>
            </a:r>
            <a:r>
              <a:rPr lang="en-US" sz="2800" dirty="0" err="1" smtClean="0">
                <a:cs typeface="+mn-cs"/>
              </a:rPr>
              <a:t>líquido</a:t>
            </a:r>
            <a:r>
              <a:rPr lang="en-US" sz="2800" dirty="0" smtClean="0">
                <a:cs typeface="+mn-cs"/>
              </a:rPr>
              <a:t> </a:t>
            </a:r>
            <a:r>
              <a:rPr lang="en-US" sz="2800" dirty="0" err="1" smtClean="0">
                <a:cs typeface="+mn-cs"/>
              </a:rPr>
              <a:t>até</a:t>
            </a:r>
            <a:r>
              <a:rPr lang="en-US" sz="2800" dirty="0" smtClean="0">
                <a:cs typeface="+mn-cs"/>
              </a:rPr>
              <a:t> </a:t>
            </a:r>
            <a:r>
              <a:rPr lang="en-US" sz="2800" dirty="0" err="1" smtClean="0">
                <a:cs typeface="+mn-cs"/>
              </a:rPr>
              <a:t>que</a:t>
            </a:r>
            <a:r>
              <a:rPr lang="en-US" sz="2800" dirty="0" smtClean="0">
                <a:cs typeface="+mn-cs"/>
              </a:rPr>
              <a:t> a </a:t>
            </a:r>
            <a:r>
              <a:rPr lang="en-US" sz="2800" dirty="0" err="1" smtClean="0">
                <a:cs typeface="+mn-cs"/>
              </a:rPr>
              <a:t>ampola</a:t>
            </a:r>
            <a:r>
              <a:rPr lang="en-US" sz="2800" dirty="0" smtClean="0">
                <a:cs typeface="+mn-cs"/>
              </a:rPr>
              <a:t> de </a:t>
            </a:r>
            <a:r>
              <a:rPr lang="en-US" sz="2800" dirty="0" err="1" smtClean="0">
                <a:cs typeface="+mn-cs"/>
              </a:rPr>
              <a:t>vidro</a:t>
            </a:r>
            <a:r>
              <a:rPr lang="en-US" sz="2800" dirty="0" smtClean="0">
                <a:cs typeface="+mn-cs"/>
              </a:rPr>
              <a:t> se </a:t>
            </a:r>
            <a:r>
              <a:rPr lang="en-US" sz="2800" dirty="0" err="1" smtClean="0">
                <a:cs typeface="+mn-cs"/>
              </a:rPr>
              <a:t>quebre</a:t>
            </a:r>
            <a:r>
              <a:rPr lang="en-US" sz="2800" dirty="0" smtClean="0">
                <a:cs typeface="+mn-cs"/>
              </a:rPr>
              <a:t>, </a:t>
            </a:r>
            <a:r>
              <a:rPr lang="en-US" sz="2800" dirty="0" err="1" smtClean="0">
                <a:cs typeface="+mn-cs"/>
              </a:rPr>
              <a:t>liberando</a:t>
            </a:r>
            <a:r>
              <a:rPr lang="en-US" sz="2800" dirty="0" smtClean="0">
                <a:cs typeface="+mn-cs"/>
              </a:rPr>
              <a:t> o </a:t>
            </a:r>
            <a:r>
              <a:rPr lang="en-US" sz="2800" dirty="0" err="1" smtClean="0">
                <a:cs typeface="+mn-cs"/>
              </a:rPr>
              <a:t>acesso</a:t>
            </a:r>
            <a:r>
              <a:rPr lang="en-US" sz="2800" dirty="0" smtClean="0">
                <a:cs typeface="+mn-cs"/>
              </a:rPr>
              <a:t> da </a:t>
            </a:r>
            <a:r>
              <a:rPr lang="en-US" sz="2800" dirty="0" err="1" smtClean="0">
                <a:cs typeface="+mn-cs"/>
              </a:rPr>
              <a:t>água</a:t>
            </a:r>
            <a:r>
              <a:rPr lang="en-US" sz="2800" dirty="0" smtClean="0">
                <a:cs typeface="+mn-cs"/>
              </a:rPr>
              <a:t> e </a:t>
            </a:r>
            <a:r>
              <a:rPr lang="en-US" sz="2800" dirty="0" err="1" smtClean="0">
                <a:cs typeface="+mn-cs"/>
              </a:rPr>
              <a:t>distribuindo</a:t>
            </a:r>
            <a:r>
              <a:rPr lang="en-US" sz="2800" dirty="0" smtClean="0">
                <a:cs typeface="+mn-cs"/>
              </a:rPr>
              <a:t>-a </a:t>
            </a:r>
            <a:r>
              <a:rPr lang="en-US" sz="2800" dirty="0" err="1" smtClean="0">
                <a:cs typeface="+mn-cs"/>
              </a:rPr>
              <a:t>sobre</a:t>
            </a:r>
            <a:r>
              <a:rPr lang="en-US" sz="2800" dirty="0" smtClean="0">
                <a:cs typeface="+mn-cs"/>
              </a:rPr>
              <a:t> o </a:t>
            </a:r>
            <a:r>
              <a:rPr lang="en-US" sz="2800" dirty="0" err="1" smtClean="0">
                <a:cs typeface="+mn-cs"/>
              </a:rPr>
              <a:t>fogo</a:t>
            </a:r>
            <a:r>
              <a:rPr lang="en-US" sz="2800" dirty="0" smtClean="0">
                <a:cs typeface="+mn-cs"/>
              </a:rPr>
              <a:t>.</a:t>
            </a:r>
          </a:p>
          <a:p>
            <a:pPr>
              <a:lnSpc>
                <a:spcPct val="80000"/>
              </a:lnSpc>
              <a:buFont typeface="Wingdings" pitchFamily="2" charset="2"/>
              <a:buChar char="§"/>
              <a:defRPr/>
            </a:pPr>
            <a:r>
              <a:rPr lang="en-US" sz="2800" dirty="0" smtClean="0">
                <a:cs typeface="+mn-cs"/>
              </a:rPr>
              <a:t>O </a:t>
            </a:r>
            <a:r>
              <a:rPr lang="en-US" sz="2800" dirty="0" err="1" smtClean="0">
                <a:cs typeface="+mn-cs"/>
              </a:rPr>
              <a:t>calor</a:t>
            </a:r>
            <a:r>
              <a:rPr lang="en-US" sz="2800" dirty="0" smtClean="0">
                <a:cs typeface="+mn-cs"/>
              </a:rPr>
              <a:t> </a:t>
            </a:r>
            <a:r>
              <a:rPr lang="en-US" sz="2800" dirty="0" err="1" smtClean="0">
                <a:cs typeface="+mn-cs"/>
              </a:rPr>
              <a:t>só</a:t>
            </a:r>
            <a:r>
              <a:rPr lang="en-US" sz="2800" dirty="0" smtClean="0">
                <a:cs typeface="+mn-cs"/>
              </a:rPr>
              <a:t> </a:t>
            </a:r>
            <a:r>
              <a:rPr lang="en-US" sz="2800" dirty="0" err="1" smtClean="0">
                <a:cs typeface="+mn-cs"/>
              </a:rPr>
              <a:t>aciona</a:t>
            </a:r>
            <a:r>
              <a:rPr lang="en-US" sz="2800" dirty="0" smtClean="0">
                <a:cs typeface="+mn-cs"/>
              </a:rPr>
              <a:t> </a:t>
            </a:r>
            <a:r>
              <a:rPr lang="en-US" sz="2800" dirty="0" err="1" smtClean="0">
                <a:cs typeface="+mn-cs"/>
              </a:rPr>
              <a:t>os</a:t>
            </a:r>
            <a:r>
              <a:rPr lang="en-US" sz="2800" dirty="0" smtClean="0">
                <a:cs typeface="+mn-cs"/>
              </a:rPr>
              <a:t> sprinklers </a:t>
            </a:r>
            <a:r>
              <a:rPr lang="en-US" sz="2800" dirty="0" err="1" smtClean="0">
                <a:cs typeface="+mn-cs"/>
              </a:rPr>
              <a:t>mais</a:t>
            </a:r>
            <a:r>
              <a:rPr lang="en-US" sz="2800" dirty="0" smtClean="0">
                <a:cs typeface="+mn-cs"/>
              </a:rPr>
              <a:t> </a:t>
            </a:r>
            <a:r>
              <a:rPr lang="en-US" sz="2800" dirty="0" err="1" smtClean="0">
                <a:cs typeface="+mn-cs"/>
              </a:rPr>
              <a:t>próximos</a:t>
            </a:r>
            <a:r>
              <a:rPr lang="en-US" sz="2800" dirty="0" smtClean="0">
                <a:cs typeface="+mn-cs"/>
              </a:rPr>
              <a:t> </a:t>
            </a:r>
            <a:r>
              <a:rPr lang="en-US" sz="2800" dirty="0" err="1" smtClean="0">
                <a:cs typeface="+mn-cs"/>
              </a:rPr>
              <a:t>ao</a:t>
            </a:r>
            <a:r>
              <a:rPr lang="en-US" sz="2800" dirty="0" smtClean="0">
                <a:cs typeface="+mn-cs"/>
              </a:rPr>
              <a:t> </a:t>
            </a:r>
            <a:r>
              <a:rPr lang="en-US" sz="2800" dirty="0" err="1" smtClean="0">
                <a:cs typeface="+mn-cs"/>
              </a:rPr>
              <a:t>fogo</a:t>
            </a:r>
            <a:r>
              <a:rPr lang="en-US" sz="2800" dirty="0" smtClean="0">
                <a:cs typeface="+mn-cs"/>
              </a:rPr>
              <a:t>, </a:t>
            </a:r>
            <a:r>
              <a:rPr lang="en-US" sz="2800" dirty="0" err="1" smtClean="0">
                <a:cs typeface="+mn-cs"/>
              </a:rPr>
              <a:t>extinguindo</a:t>
            </a:r>
            <a:r>
              <a:rPr lang="en-US" sz="2800" dirty="0" smtClean="0">
                <a:cs typeface="+mn-cs"/>
              </a:rPr>
              <a:t> o </a:t>
            </a:r>
            <a:r>
              <a:rPr lang="en-US" sz="2800" dirty="0" err="1" smtClean="0">
                <a:cs typeface="+mn-cs"/>
              </a:rPr>
              <a:t>incêndio</a:t>
            </a:r>
            <a:r>
              <a:rPr lang="en-US" sz="2800" dirty="0" smtClean="0">
                <a:cs typeface="+mn-cs"/>
              </a:rPr>
              <a:t> </a:t>
            </a:r>
            <a:r>
              <a:rPr lang="en-US" sz="2800" dirty="0" err="1" smtClean="0">
                <a:cs typeface="+mn-cs"/>
              </a:rPr>
              <a:t>ou</a:t>
            </a:r>
            <a:r>
              <a:rPr lang="en-US" sz="2800" dirty="0" smtClean="0">
                <a:cs typeface="+mn-cs"/>
              </a:rPr>
              <a:t> </a:t>
            </a:r>
            <a:r>
              <a:rPr lang="en-US" sz="2800" dirty="0" err="1" smtClean="0">
                <a:cs typeface="+mn-cs"/>
              </a:rPr>
              <a:t>controlando</a:t>
            </a:r>
            <a:r>
              <a:rPr lang="en-US" sz="2800" dirty="0" smtClean="0">
                <a:cs typeface="+mn-cs"/>
              </a:rPr>
              <a:t>-o.</a:t>
            </a:r>
          </a:p>
        </p:txBody>
      </p:sp>
      <p:pic>
        <p:nvPicPr>
          <p:cNvPr id="13317" name="Picture 4" descr="C:\WINDOWS\Desktop\My Briefcase\New England Ski Mar04\DSCF0003.JPG"/>
          <p:cNvPicPr>
            <a:picLocks noChangeAspect="1" noChangeArrowheads="1"/>
          </p:cNvPicPr>
          <p:nvPr/>
        </p:nvPicPr>
        <p:blipFill>
          <a:blip r:embed="rId3"/>
          <a:srcRect/>
          <a:stretch>
            <a:fillRect/>
          </a:stretch>
        </p:blipFill>
        <p:spPr bwMode="auto">
          <a:xfrm>
            <a:off x="3695700" y="4095750"/>
            <a:ext cx="2768600" cy="207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prinkler Opening-Broadband High.mp4">
            <a:hlinkClick r:id="" action="ppaction://media"/>
          </p:cNvPr>
          <p:cNvPicPr>
            <a:picLocks noRot="1" noChangeAspect="1"/>
          </p:cNvPicPr>
          <p:nvPr>
            <a:videoFile r:link="rId1"/>
          </p:nvPr>
        </p:nvPicPr>
        <p:blipFill>
          <a:blip r:embed="rId3"/>
          <a:stretch>
            <a:fillRect/>
          </a:stretch>
        </p:blipFill>
        <p:spPr>
          <a:xfrm>
            <a:off x="1689100" y="838200"/>
            <a:ext cx="7010400"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exapmist">
  <a:themeElements>
    <a:clrScheme name="Custom 2">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xapmis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exapmis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xapmis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xapmis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xapmis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xapmis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xapmis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xapmis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xapmist">
  <a:themeElements>
    <a:clrScheme name="Custom 2">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xapmis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exapmis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xapmis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xapmis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xapmis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xapmis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xapmis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xapmis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c:\msoffice\powerpnt\exapmist.ppt</Template>
  <TotalTime>7471</TotalTime>
  <Pages>28</Pages>
  <Words>1253</Words>
  <Application>Microsoft Office PowerPoint</Application>
  <PresentationFormat>35mm Slides</PresentationFormat>
  <Paragraphs>107</Paragraphs>
  <Slides>27</Slides>
  <Notes>10</Notes>
  <HiddenSlides>0</HiddenSlides>
  <MMClips>5</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exapmist</vt:lpstr>
      <vt:lpstr>1_exapmist</vt:lpstr>
      <vt:lpstr>Document</vt:lpstr>
      <vt:lpstr>    Russell P. Fleming, P.E. Presidente, National Fire Sprinkler Association (USA) Diretor Executivo, International Fire Sprinkler Association        </vt:lpstr>
      <vt:lpstr>Risco de Incêndio em Casas Noturnas</vt:lpstr>
      <vt:lpstr>Dois Incêndios – 10 anos os separam </vt:lpstr>
      <vt:lpstr>Slide 4</vt:lpstr>
      <vt:lpstr>Slide 5</vt:lpstr>
      <vt:lpstr>Slide 6</vt:lpstr>
      <vt:lpstr>Slide 7</vt:lpstr>
      <vt:lpstr>Slide 8</vt:lpstr>
      <vt:lpstr>Slide 9</vt:lpstr>
      <vt:lpstr>Slide 10</vt:lpstr>
      <vt:lpstr>Slide 11</vt:lpstr>
      <vt:lpstr>Slide 12</vt:lpstr>
      <vt:lpstr>Slide 13</vt:lpstr>
      <vt:lpstr>Compartimento de Testes do NIST</vt:lpstr>
      <vt:lpstr>Slide 15</vt:lpstr>
      <vt:lpstr>Slide 16</vt:lpstr>
      <vt:lpstr>Temperatura: Com sprinklers e Sem Sprinklers</vt:lpstr>
      <vt:lpstr>CO: Com Sprinklers e Sem Sprinklers</vt:lpstr>
      <vt:lpstr>O2 : Com Sprinklers e Sem Sprinklers</vt:lpstr>
      <vt:lpstr>Tempos Experimentais e Modelados necessários para atingir Condições de Incapacidade de Sobrevivência (De acordo com Purser na Estação C)</vt:lpstr>
      <vt:lpstr>Slide 21</vt:lpstr>
      <vt:lpstr>Slide 22</vt:lpstr>
      <vt:lpstr> Recomendações do NIST</vt:lpstr>
      <vt:lpstr>Incêndio em Casa Noturna com Sprinklers</vt:lpstr>
      <vt:lpstr>Como São os Sprinklers Normalmente Exigidos em Novas Edificações, segundo a Legislação Norteamericana?</vt:lpstr>
      <vt:lpstr>Evirtando Futuras Tragédias</vt:lpstr>
      <vt:lpstr>Obrigado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 Nightclub Fire</dc:title>
  <dc:creator>Russell P. Fleming, P.E.</dc:creator>
  <cp:lastModifiedBy>Russ</cp:lastModifiedBy>
  <cp:revision>353</cp:revision>
  <cp:lastPrinted>2013-03-11T19:08:15Z</cp:lastPrinted>
  <dcterms:created xsi:type="dcterms:W3CDTF">1997-04-07T09:41:22Z</dcterms:created>
  <dcterms:modified xsi:type="dcterms:W3CDTF">2013-03-19T16:41:35Z</dcterms:modified>
</cp:coreProperties>
</file>